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4089" r:id="rId2"/>
    <p:sldMasterId id="2147484101" r:id="rId3"/>
  </p:sldMasterIdLst>
  <p:notesMasterIdLst>
    <p:notesMasterId r:id="rId24"/>
  </p:notesMasterIdLst>
  <p:handoutMasterIdLst>
    <p:handoutMasterId r:id="rId25"/>
  </p:handoutMasterIdLst>
  <p:sldIdLst>
    <p:sldId id="273" r:id="rId4"/>
    <p:sldId id="411" r:id="rId5"/>
    <p:sldId id="412" r:id="rId6"/>
    <p:sldId id="461" r:id="rId7"/>
    <p:sldId id="454" r:id="rId8"/>
    <p:sldId id="460" r:id="rId9"/>
    <p:sldId id="414" r:id="rId10"/>
    <p:sldId id="463" r:id="rId11"/>
    <p:sldId id="435" r:id="rId12"/>
    <p:sldId id="464" r:id="rId13"/>
    <p:sldId id="465" r:id="rId14"/>
    <p:sldId id="466" r:id="rId15"/>
    <p:sldId id="467" r:id="rId16"/>
    <p:sldId id="468" r:id="rId17"/>
    <p:sldId id="474" r:id="rId18"/>
    <p:sldId id="469" r:id="rId19"/>
    <p:sldId id="470" r:id="rId20"/>
    <p:sldId id="471" r:id="rId21"/>
    <p:sldId id="472" r:id="rId22"/>
    <p:sldId id="473" r:id="rId23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FAB9530F-BEBD-4E5A-86BA-2A717239D961}">
          <p14:sldIdLst>
            <p14:sldId id="273"/>
            <p14:sldId id="411"/>
          </p14:sldIdLst>
        </p14:section>
        <p14:section name="未命名的章節" id="{5AFB23B8-34C6-437B-B818-256ADC6C78DA}">
          <p14:sldIdLst>
            <p14:sldId id="412"/>
            <p14:sldId id="461"/>
            <p14:sldId id="454"/>
            <p14:sldId id="460"/>
            <p14:sldId id="414"/>
            <p14:sldId id="463"/>
            <p14:sldId id="435"/>
            <p14:sldId id="464"/>
            <p14:sldId id="465"/>
            <p14:sldId id="466"/>
            <p14:sldId id="467"/>
            <p14:sldId id="468"/>
            <p14:sldId id="474"/>
            <p14:sldId id="469"/>
            <p14:sldId id="470"/>
            <p14:sldId id="471"/>
            <p14:sldId id="472"/>
            <p14:sldId id="4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YPS" initials="K" lastIdx="2" clrIdx="0">
    <p:extLst>
      <p:ext uri="{19B8F6BF-5375-455C-9EA6-DF929625EA0E}">
        <p15:presenceInfo xmlns:p15="http://schemas.microsoft.com/office/powerpoint/2012/main" userId="KYP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FF0066"/>
    <a:srgbClr val="F070CE"/>
    <a:srgbClr val="CCFFFF"/>
    <a:srgbClr val="FFFFCC"/>
    <a:srgbClr val="800080"/>
    <a:srgbClr val="CCFFCC"/>
    <a:srgbClr val="E7F6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78427" autoAdjust="0"/>
  </p:normalViewPr>
  <p:slideViewPr>
    <p:cSldViewPr>
      <p:cViewPr varScale="1">
        <p:scale>
          <a:sx n="122" d="100"/>
          <a:sy n="122" d="100"/>
        </p:scale>
        <p:origin x="290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7034" cy="4962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857" tIns="45428" rIns="90857" bIns="45428" numCol="1" anchor="t" anchorCtr="0" compatLnSpc="1">
            <a:prstTxWarp prst="textNoShape">
              <a:avLst/>
            </a:prstTxWarp>
          </a:bodyPr>
          <a:lstStyle>
            <a:lvl1pPr defTabSz="908286">
              <a:defRPr sz="12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642" y="0"/>
            <a:ext cx="2947033" cy="4962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857" tIns="45428" rIns="90857" bIns="45428" numCol="1" anchor="t" anchorCtr="0" compatLnSpc="1">
            <a:prstTxWarp prst="textNoShape">
              <a:avLst/>
            </a:prstTxWarp>
          </a:bodyPr>
          <a:lstStyle>
            <a:lvl1pPr algn="r" defTabSz="908286">
              <a:defRPr sz="12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386"/>
            <a:ext cx="2947034" cy="4962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857" tIns="45428" rIns="90857" bIns="45428" numCol="1" anchor="b" anchorCtr="0" compatLnSpc="1">
            <a:prstTxWarp prst="textNoShape">
              <a:avLst/>
            </a:prstTxWarp>
          </a:bodyPr>
          <a:lstStyle>
            <a:lvl1pPr defTabSz="908286">
              <a:defRPr sz="12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642" y="9430386"/>
            <a:ext cx="2947033" cy="4962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857" tIns="45428" rIns="90857" bIns="45428" numCol="1" anchor="b" anchorCtr="0" compatLnSpc="1">
            <a:prstTxWarp prst="textNoShape">
              <a:avLst/>
            </a:prstTxWarp>
          </a:bodyPr>
          <a:lstStyle>
            <a:lvl1pPr algn="r" defTabSz="908286">
              <a:defRPr sz="1200" b="0">
                <a:ea typeface="新細明體" pitchFamily="18" charset="-120"/>
              </a:defRPr>
            </a:lvl1pPr>
          </a:lstStyle>
          <a:p>
            <a:pPr>
              <a:defRPr/>
            </a:pPr>
            <a:fld id="{F962F293-FFA8-4149-9EB8-4C5EEA317F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517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7034" cy="4962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857" tIns="45428" rIns="90857" bIns="45428" numCol="1" anchor="t" anchorCtr="0" compatLnSpc="1">
            <a:prstTxWarp prst="textNoShape">
              <a:avLst/>
            </a:prstTxWarp>
          </a:bodyPr>
          <a:lstStyle>
            <a:lvl1pPr defTabSz="908286">
              <a:defRPr sz="12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642" y="0"/>
            <a:ext cx="2947033" cy="4962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857" tIns="45428" rIns="90857" bIns="45428" numCol="1" anchor="t" anchorCtr="0" compatLnSpc="1">
            <a:prstTxWarp prst="textNoShape">
              <a:avLst/>
            </a:prstTxWarp>
          </a:bodyPr>
          <a:lstStyle>
            <a:lvl1pPr algn="r" defTabSz="908286">
              <a:defRPr sz="12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780" y="4713609"/>
            <a:ext cx="4984116" cy="446785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857" tIns="45428" rIns="90857" bIns="454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386"/>
            <a:ext cx="2947034" cy="4962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857" tIns="45428" rIns="90857" bIns="45428" numCol="1" anchor="b" anchorCtr="0" compatLnSpc="1">
            <a:prstTxWarp prst="textNoShape">
              <a:avLst/>
            </a:prstTxWarp>
          </a:bodyPr>
          <a:lstStyle>
            <a:lvl1pPr defTabSz="908286">
              <a:defRPr sz="12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642" y="9430386"/>
            <a:ext cx="2947033" cy="4962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857" tIns="45428" rIns="90857" bIns="45428" numCol="1" anchor="b" anchorCtr="0" compatLnSpc="1">
            <a:prstTxWarp prst="textNoShape">
              <a:avLst/>
            </a:prstTxWarp>
          </a:bodyPr>
          <a:lstStyle>
            <a:lvl1pPr algn="r" defTabSz="908286">
              <a:defRPr sz="1200" b="0">
                <a:ea typeface="新細明體" pitchFamily="18" charset="-120"/>
              </a:defRPr>
            </a:lvl1pPr>
          </a:lstStyle>
          <a:p>
            <a:pPr>
              <a:defRPr/>
            </a:pPr>
            <a:fld id="{689DD961-2695-4F7C-9838-923E372523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699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9DD961-2695-4F7C-9838-923E37252329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649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9DD961-2695-4F7C-9838-923E37252329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2612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9DD961-2695-4F7C-9838-923E37252329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1139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9DD961-2695-4F7C-9838-923E37252329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7777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9DD961-2695-4F7C-9838-923E37252329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9145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9DD961-2695-4F7C-9838-923E37252329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2028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9DD961-2695-4F7C-9838-923E37252329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1388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9DD961-2695-4F7C-9838-923E37252329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9654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第 </a:t>
            </a:r>
            <a:r>
              <a:rPr lang="en-US" altLang="zh-TW" dirty="0"/>
              <a:t>2 </a:t>
            </a:r>
            <a:r>
              <a:rPr lang="zh-TW" altLang="en-US" dirty="0"/>
              <a:t>條 </a:t>
            </a:r>
            <a:endParaRPr lang="en-US" altLang="zh-TW" dirty="0"/>
          </a:p>
          <a:p>
            <a:r>
              <a:rPr lang="en-US" altLang="zh-TW" dirty="0"/>
              <a:t>1 </a:t>
            </a:r>
            <a:r>
              <a:rPr lang="zh-TW" altLang="en-US" dirty="0"/>
              <a:t>各級公立及已立案私立學校（以下合稱學校）依本條例第八條第二項規定，應設教育儲蓄戶管理 小組（以下簡稱本小組），辦理教育儲蓄戶之收支、保管及運用。</a:t>
            </a:r>
            <a:endParaRPr lang="en-US" altLang="zh-TW" dirty="0"/>
          </a:p>
          <a:p>
            <a:r>
              <a:rPr lang="en-US" altLang="zh-TW" dirty="0"/>
              <a:t>2 </a:t>
            </a:r>
            <a:r>
              <a:rPr lang="zh-TW" altLang="en-US" dirty="0"/>
              <a:t>本小組置委員五人至十一人，其中一人為召集人，由校長兼任，其餘委員依本條例第八條第三項 規定，由校長就下列人員聘（派）兼之，其中校外代表及任一性別委員人數，均不得少於委員總人數三分之一： 一、學校家長會代表一人或二人。 二、社區公正人士一人或二人。 三、教育、社會福利、財務管理或法律等相關領域專家學者一人。 四、學校教職員一人至五人。 </a:t>
            </a:r>
            <a:endParaRPr lang="en-US" altLang="zh-TW" dirty="0"/>
          </a:p>
          <a:p>
            <a:r>
              <a:rPr lang="en-US" altLang="zh-TW" dirty="0"/>
              <a:t>3 </a:t>
            </a:r>
            <a:r>
              <a:rPr lang="zh-TW" altLang="en-US" dirty="0"/>
              <a:t>前項第一款學校家長會代表由家長委員會向校長推薦。學校未設家長會者，由校長遴聘家長代表擔任之。 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第 </a:t>
            </a:r>
            <a:r>
              <a:rPr lang="en-US" altLang="zh-TW" dirty="0"/>
              <a:t>6 </a:t>
            </a:r>
            <a:r>
              <a:rPr lang="zh-TW" altLang="en-US" dirty="0"/>
              <a:t>條 本小組每學期至少定期召開會議一次；召集人或半數以上委員認為有必要時，得召開臨時會議。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9DD961-2695-4F7C-9838-923E37252329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799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9DD961-2695-4F7C-9838-923E37252329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3055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9DD961-2695-4F7C-9838-923E37252329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9596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9DD961-2695-4F7C-9838-923E37252329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2569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9DD961-2695-4F7C-9838-923E37252329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6688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9DD961-2695-4F7C-9838-923E37252329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4671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9DD961-2695-4F7C-9838-923E37252329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5638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zh-TW" altLang="en-US"/>
              <a:t>監察院</a:t>
            </a:r>
            <a:r>
              <a:rPr lang="en-US" altLang="zh-TW"/>
              <a:t>101</a:t>
            </a:r>
            <a:r>
              <a:rPr lang="zh-TW" altLang="en-US"/>
              <a:t>年度地方機關巡察</a:t>
            </a:r>
            <a:r>
              <a:rPr lang="en-US" altLang="zh-TW"/>
              <a:t>-</a:t>
            </a:r>
            <a:r>
              <a:rPr lang="zh-TW" altLang="en-US"/>
              <a:t>基隆市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2D37562-14B9-42DA-9F10-6B83F292ED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7014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zh-TW" altLang="en-US"/>
              <a:t>監察院</a:t>
            </a:r>
            <a:r>
              <a:rPr lang="en-US" altLang="zh-TW"/>
              <a:t>101</a:t>
            </a:r>
            <a:r>
              <a:rPr lang="zh-TW" altLang="en-US"/>
              <a:t>年度地方機關巡察</a:t>
            </a:r>
            <a:r>
              <a:rPr lang="en-US" altLang="zh-TW"/>
              <a:t>-</a:t>
            </a:r>
            <a:r>
              <a:rPr lang="zh-TW" altLang="en-US"/>
              <a:t>基隆市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2E87D4E-AD83-4B9A-AC63-2654E0754D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736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zh-TW" altLang="en-US"/>
              <a:t>監察院</a:t>
            </a:r>
            <a:r>
              <a:rPr lang="en-US" altLang="zh-TW"/>
              <a:t>101</a:t>
            </a:r>
            <a:r>
              <a:rPr lang="zh-TW" altLang="en-US"/>
              <a:t>年度地方機關巡察</a:t>
            </a:r>
            <a:r>
              <a:rPr lang="en-US" altLang="zh-TW"/>
              <a:t>-</a:t>
            </a:r>
            <a:r>
              <a:rPr lang="zh-TW" altLang="en-US"/>
              <a:t>基隆市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D9A838A-DF5B-4403-A786-7EBD29C47C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4997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zh-TW" altLang="en-US"/>
              <a:t>監察院</a:t>
            </a:r>
            <a:r>
              <a:rPr lang="en-US" altLang="zh-TW"/>
              <a:t>101</a:t>
            </a:r>
            <a:r>
              <a:rPr lang="zh-TW" altLang="en-US"/>
              <a:t>年度地方機關巡察</a:t>
            </a:r>
            <a:r>
              <a:rPr lang="en-US" altLang="zh-TW"/>
              <a:t>-</a:t>
            </a:r>
            <a:r>
              <a:rPr lang="zh-TW" altLang="en-US"/>
              <a:t>基隆市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C318A8D-D511-4325-8D5F-C53908E0DFA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7255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zh-TW" altLang="en-US"/>
              <a:t>監察院</a:t>
            </a:r>
            <a:r>
              <a:rPr lang="en-US" altLang="zh-TW"/>
              <a:t>101</a:t>
            </a:r>
            <a:r>
              <a:rPr lang="zh-TW" altLang="en-US"/>
              <a:t>年度地方機關巡察</a:t>
            </a:r>
            <a:r>
              <a:rPr lang="en-US" altLang="zh-TW"/>
              <a:t>-</a:t>
            </a:r>
            <a:r>
              <a:rPr lang="zh-TW" altLang="en-US"/>
              <a:t>基隆市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22978C0-B0C9-429F-B20F-C303F65E10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9652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918C00B-12CE-49E8-975B-755EBD3804C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38114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8B4A0-6527-45E3-BEA2-4CCF6E6B446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0506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285DA71-A767-4FFD-AE39-E67231A1E1D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17545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E18F9-FDD0-4F65-9678-29517836D67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0735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69E4C8-670C-4E71-8775-0BBB0A3CCD4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4469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47743-E95C-459A-A5AC-9974D0A7BB2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184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zh-TW" altLang="en-US"/>
              <a:t>監察院</a:t>
            </a:r>
            <a:r>
              <a:rPr lang="en-US" altLang="zh-TW"/>
              <a:t>101</a:t>
            </a:r>
            <a:r>
              <a:rPr lang="zh-TW" altLang="en-US"/>
              <a:t>年度地方機關巡察</a:t>
            </a:r>
            <a:r>
              <a:rPr lang="en-US" altLang="zh-TW"/>
              <a:t>-</a:t>
            </a:r>
            <a:r>
              <a:rPr lang="zh-TW" altLang="en-US"/>
              <a:t>基隆市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8443F36-5282-41AE-B9B2-1CFD11AB3D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3702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7FD31-E7AA-4EB4-A2CA-36CB92791DD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1192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C2F7E2B-06EC-4172-B13F-08D18E87D8F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0960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86751D8-7D86-4DC2-B99B-675C4B8E966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3867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A5C7A-5BC0-4EBE-9396-19F87DCCF7E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881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825DB-EEDB-466F-9EEB-4891D15CBA6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8088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8C00B-12CE-49E8-975B-755EBD3804C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6520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8B4A0-6527-45E3-BEA2-4CCF6E6B446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540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5DA71-A767-4FFD-AE39-E67231A1E1D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9648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7AF06-224F-4DEA-AB90-0F0BA51F827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7648530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69E4C8-670C-4E71-8775-0BBB0A3CCD4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4574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zh-TW" altLang="en-US"/>
              <a:t>監察院</a:t>
            </a:r>
            <a:r>
              <a:rPr lang="en-US" altLang="zh-TW"/>
              <a:t>101</a:t>
            </a:r>
            <a:r>
              <a:rPr lang="zh-TW" altLang="en-US"/>
              <a:t>年度地方機關巡察</a:t>
            </a:r>
            <a:r>
              <a:rPr lang="en-US" altLang="zh-TW"/>
              <a:t>-</a:t>
            </a:r>
            <a:r>
              <a:rPr lang="zh-TW" altLang="en-US"/>
              <a:t>基隆市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F3A6A39-D51D-4D20-84BD-FEE93A19BE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7312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47743-E95C-459A-A5AC-9974D0A7BB2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9133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7FD31-E7AA-4EB4-A2CA-36CB92791DD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06972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F7E2B-06EC-4172-B13F-08D18E87D8F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1095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7AF06-224F-4DEA-AB90-0F0BA51F827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1901462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7AF06-224F-4DEA-AB90-0F0BA51F827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4058917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7AF06-224F-4DEA-AB90-0F0BA51F827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0740759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7AF06-224F-4DEA-AB90-0F0BA51F827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303376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7AF06-224F-4DEA-AB90-0F0BA51F827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9459722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7AF06-224F-4DEA-AB90-0F0BA51F827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6749741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7AF06-224F-4DEA-AB90-0F0BA51F827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893892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zh-TW" altLang="en-US"/>
              <a:t>監察院</a:t>
            </a:r>
            <a:r>
              <a:rPr lang="en-US" altLang="zh-TW"/>
              <a:t>101</a:t>
            </a:r>
            <a:r>
              <a:rPr lang="zh-TW" altLang="en-US"/>
              <a:t>年度地方機關巡察</a:t>
            </a:r>
            <a:r>
              <a:rPr lang="en-US" altLang="zh-TW"/>
              <a:t>-</a:t>
            </a:r>
            <a:r>
              <a:rPr lang="zh-TW" altLang="en-US"/>
              <a:t>基隆市</a:t>
            </a:r>
            <a:endParaRPr lang="en-US" altLang="zh-TW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8923AAA-C771-4380-88D6-3B27D20E25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98308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A5C7A-5BC0-4EBE-9396-19F87DCCF7E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76670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825DB-EEDB-466F-9EEB-4891D15CBA6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498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zh-TW" altLang="en-US"/>
              <a:t>監察院</a:t>
            </a:r>
            <a:r>
              <a:rPr lang="en-US" altLang="zh-TW"/>
              <a:t>101</a:t>
            </a:r>
            <a:r>
              <a:rPr lang="zh-TW" altLang="en-US"/>
              <a:t>年度地方機關巡察</a:t>
            </a:r>
            <a:r>
              <a:rPr lang="en-US" altLang="zh-TW"/>
              <a:t>-</a:t>
            </a:r>
            <a:r>
              <a:rPr lang="zh-TW" altLang="en-US"/>
              <a:t>基隆市</a:t>
            </a:r>
            <a:endParaRPr lang="en-US" altLang="zh-TW"/>
          </a:p>
        </p:txBody>
      </p:sp>
      <p:sp>
        <p:nvSpPr>
          <p:cNvPr id="8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DF16FE2-90CA-4463-92E1-4FFD975FB1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948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zh-TW" altLang="en-US"/>
              <a:t>監察院</a:t>
            </a:r>
            <a:r>
              <a:rPr lang="en-US" altLang="zh-TW"/>
              <a:t>101</a:t>
            </a:r>
            <a:r>
              <a:rPr lang="zh-TW" altLang="en-US"/>
              <a:t>年度地方機關巡察</a:t>
            </a:r>
            <a:r>
              <a:rPr lang="en-US" altLang="zh-TW"/>
              <a:t>-</a:t>
            </a:r>
            <a:r>
              <a:rPr lang="zh-TW" altLang="en-US"/>
              <a:t>基隆市</a:t>
            </a:r>
            <a:endParaRPr lang="en-US" altLang="zh-TW"/>
          </a:p>
        </p:txBody>
      </p:sp>
      <p:sp>
        <p:nvSpPr>
          <p:cNvPr id="4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702E8BC-2AF3-4C3F-B3B0-84E915E1FB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374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zh-TW" altLang="en-US"/>
              <a:t>監察院</a:t>
            </a:r>
            <a:r>
              <a:rPr lang="en-US" altLang="zh-TW"/>
              <a:t>101</a:t>
            </a:r>
            <a:r>
              <a:rPr lang="zh-TW" altLang="en-US"/>
              <a:t>年度地方機關巡察</a:t>
            </a:r>
            <a:r>
              <a:rPr lang="en-US" altLang="zh-TW"/>
              <a:t>-</a:t>
            </a:r>
            <a:r>
              <a:rPr lang="zh-TW" altLang="en-US"/>
              <a:t>基隆市</a:t>
            </a:r>
            <a:endParaRPr lang="en-US" altLang="zh-TW"/>
          </a:p>
        </p:txBody>
      </p:sp>
      <p:sp>
        <p:nvSpPr>
          <p:cNvPr id="3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C9C2ED-D8A4-4C33-A429-A79D78160E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871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zh-TW" altLang="en-US"/>
              <a:t>監察院</a:t>
            </a:r>
            <a:r>
              <a:rPr lang="en-US" altLang="zh-TW"/>
              <a:t>101</a:t>
            </a:r>
            <a:r>
              <a:rPr lang="zh-TW" altLang="en-US"/>
              <a:t>年度地方機關巡察</a:t>
            </a:r>
            <a:r>
              <a:rPr lang="en-US" altLang="zh-TW"/>
              <a:t>-</a:t>
            </a:r>
            <a:r>
              <a:rPr lang="zh-TW" altLang="en-US"/>
              <a:t>基隆市</a:t>
            </a:r>
            <a:endParaRPr lang="en-US" altLang="zh-TW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8ED0679-CBEB-4C65-BA65-AF1DEE0B14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556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zh-TW" altLang="en-US"/>
              <a:t>監察院</a:t>
            </a:r>
            <a:r>
              <a:rPr lang="en-US" altLang="zh-TW"/>
              <a:t>101</a:t>
            </a:r>
            <a:r>
              <a:rPr lang="zh-TW" altLang="en-US"/>
              <a:t>年度地方機關巡察</a:t>
            </a:r>
            <a:r>
              <a:rPr lang="en-US" altLang="zh-TW"/>
              <a:t>-</a:t>
            </a:r>
            <a:r>
              <a:rPr lang="zh-TW" altLang="en-US"/>
              <a:t>基隆市</a:t>
            </a:r>
            <a:endParaRPr lang="en-US" altLang="zh-TW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05EE5C0-EFF7-4805-8FB0-9CE8CBC3B5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328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4" descr="C:\東柏\bg-教育部簡報圖\bg-教育部簡報圖\bga035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6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28333" r="71249" b="45000"/>
          <a:stretch>
            <a:fillRect/>
          </a:stretch>
        </p:blipFill>
        <p:spPr bwMode="auto">
          <a:xfrm>
            <a:off x="533400" y="6248400"/>
            <a:ext cx="60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 Box 18"/>
          <p:cNvSpPr txBox="1">
            <a:spLocks noChangeArrowheads="1"/>
          </p:cNvSpPr>
          <p:nvPr/>
        </p:nvSpPr>
        <p:spPr bwMode="auto">
          <a:xfrm>
            <a:off x="1143000" y="6248400"/>
            <a:ext cx="1219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zh-TW" altLang="en-US">
                <a:solidFill>
                  <a:srgbClr val="00CC00"/>
                </a:solidFill>
                <a:latin typeface="Times New Roman" pitchFamily="18" charset="0"/>
                <a:ea typeface="標楷體" pitchFamily="65" charset="-120"/>
              </a:rPr>
              <a:t>教育部</a:t>
            </a:r>
          </a:p>
        </p:txBody>
      </p:sp>
      <p:sp>
        <p:nvSpPr>
          <p:cNvPr id="2053" name="Line 19"/>
          <p:cNvSpPr>
            <a:spLocks noChangeShapeType="1"/>
          </p:cNvSpPr>
          <p:nvPr/>
        </p:nvSpPr>
        <p:spPr bwMode="auto">
          <a:xfrm>
            <a:off x="381000" y="6172200"/>
            <a:ext cx="8305800" cy="0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" name="頁尾版面配置區 3"/>
          <p:cNvSpPr>
            <a:spLocks noGrp="1"/>
          </p:cNvSpPr>
          <p:nvPr>
            <p:ph type="ftr" sz="quarter" idx="3"/>
          </p:nvPr>
        </p:nvSpPr>
        <p:spPr bwMode="auto">
          <a:xfrm>
            <a:off x="2268538" y="6237288"/>
            <a:ext cx="4248150" cy="45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zh-TW" altLang="en-US"/>
              <a:t>監察院</a:t>
            </a:r>
            <a:r>
              <a:rPr lang="en-US" altLang="zh-TW"/>
              <a:t>101</a:t>
            </a:r>
            <a:r>
              <a:rPr lang="zh-TW" altLang="en-US"/>
              <a:t>年度地方機關巡察</a:t>
            </a:r>
            <a:r>
              <a:rPr lang="en-US" altLang="zh-TW"/>
              <a:t>-</a:t>
            </a:r>
            <a:r>
              <a:rPr lang="zh-TW" altLang="en-US"/>
              <a:t>基隆市</a:t>
            </a:r>
            <a:endParaRPr lang="en-US" altLang="zh-TW"/>
          </a:p>
        </p:txBody>
      </p:sp>
      <p:sp>
        <p:nvSpPr>
          <p:cNvPr id="11" name="投影片編號版面配置區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fld id="{7FEF1311-826D-4177-929E-D209583F17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3300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3300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3300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3300"/>
          </a:solidFill>
          <a:latin typeface="Times New Roman" pitchFamily="18" charset="0"/>
          <a:ea typeface="標楷體" pitchFamily="65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3300"/>
          </a:solidFill>
          <a:latin typeface="Times New Roman" pitchFamily="18" charset="0"/>
          <a:ea typeface="標楷體" pitchFamily="65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3300"/>
          </a:solidFill>
          <a:latin typeface="Times New Roman" pitchFamily="18" charset="0"/>
          <a:ea typeface="標楷體" pitchFamily="65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3300"/>
          </a:solidFill>
          <a:latin typeface="Times New Roman" pitchFamily="18" charset="0"/>
          <a:ea typeface="標楷體" pitchFamily="65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3300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kumimoji="1" sz="32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accent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accent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accent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accent2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accent2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accent2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accent2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accent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4F7AF06-224F-4DEA-AB90-0F0BA51F827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540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hf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zh-TW" altLang="en-US"/>
              <a:t>監察院</a:t>
            </a:r>
            <a:r>
              <a:rPr lang="en-US" altLang="zh-TW"/>
              <a:t>101</a:t>
            </a:r>
            <a:r>
              <a:rPr lang="zh-TW" altLang="en-US"/>
              <a:t>年度地方機關巡察</a:t>
            </a:r>
            <a:r>
              <a:rPr lang="en-US" altLang="zh-TW"/>
              <a:t>-</a:t>
            </a:r>
            <a:r>
              <a:rPr lang="zh-TW" altLang="en-US"/>
              <a:t>基隆市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FEF1311-826D-4177-929E-D209583F171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05424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  <p:sldLayoutId id="2147484113" r:id="rId12"/>
    <p:sldLayoutId id="2147484114" r:id="rId13"/>
    <p:sldLayoutId id="2147484115" r:id="rId14"/>
    <p:sldLayoutId id="2147484116" r:id="rId15"/>
    <p:sldLayoutId id="2147484117" r:id="rId16"/>
    <p:sldLayoutId id="2147484118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kyps03@kyps.hc.edu.tw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21508;&#32026;&#23416;&#26657;&#25206;&#21161;&#23416;&#29983;&#23601;&#23416;&#21240;&#21215;&#26781;&#20363;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37325;&#35201;&#27861;&#35215;/&#21508;&#32026;&#23416;&#26657;&#25945;&#32946;&#20786;&#33988;&#25142;&#31649;&#29702;&#23567;&#32068;&#32068;&#25104;&#21450;&#36939;&#20316;&#36774;&#27861;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hyperlink" Target="2025&#24180;&#26032;&#31481;&#24066;&#21463;&#36104;&#32317;&#38989;(114.12.18&#19979;&#36617;)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E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2643182"/>
            <a:ext cx="7417568" cy="18659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zh-TW" altLang="en-US" sz="3600" dirty="0">
                <a:solidFill>
                  <a:srgbClr val="006400"/>
                </a:solidFill>
                <a:latin typeface="+mj-ea"/>
                <a:ea typeface="+mj-ea"/>
              </a:rPr>
              <a:t>新竹市</a:t>
            </a:r>
            <a:r>
              <a:rPr lang="en-US" altLang="zh-TW" sz="3600" dirty="0">
                <a:solidFill>
                  <a:srgbClr val="006400"/>
                </a:solidFill>
                <a:latin typeface="+mj-ea"/>
                <a:ea typeface="+mj-ea"/>
              </a:rPr>
              <a:t>114</a:t>
            </a:r>
            <a:r>
              <a:rPr lang="zh-TW" altLang="en-US" sz="3600" dirty="0">
                <a:solidFill>
                  <a:srgbClr val="006400"/>
                </a:solidFill>
                <a:latin typeface="+mj-ea"/>
                <a:ea typeface="+mj-ea"/>
              </a:rPr>
              <a:t>年度學校教育儲蓄戶檢討說明會</a:t>
            </a:r>
            <a:endParaRPr lang="en-US" altLang="zh-TW" sz="3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2746049" y="5336362"/>
            <a:ext cx="3354165" cy="609600"/>
          </a:xfrm>
        </p:spPr>
        <p:txBody>
          <a:bodyPr/>
          <a:lstStyle/>
          <a:p>
            <a:pPr>
              <a:defRPr/>
            </a:pPr>
            <a:r>
              <a:rPr lang="en-US" altLang="zh-TW" sz="3200" dirty="0">
                <a:solidFill>
                  <a:srgbClr val="006400"/>
                </a:solidFill>
                <a:ea typeface="微軟正黑體" panose="020B0604030504040204" pitchFamily="34" charset="-120"/>
              </a:rPr>
              <a:t>114</a:t>
            </a:r>
            <a:r>
              <a:rPr lang="zh-TW" altLang="en-US" sz="3200" dirty="0">
                <a:solidFill>
                  <a:srgbClr val="006400"/>
                </a:solidFill>
                <a:ea typeface="微軟正黑體" panose="020B0604030504040204" pitchFamily="34" charset="-120"/>
              </a:rPr>
              <a:t>年</a:t>
            </a:r>
            <a:r>
              <a:rPr lang="en-US" altLang="zh-TW" sz="3200" dirty="0">
                <a:solidFill>
                  <a:srgbClr val="006400"/>
                </a:solidFill>
                <a:ea typeface="微軟正黑體" panose="020B0604030504040204" pitchFamily="34" charset="-120"/>
              </a:rPr>
              <a:t>12</a:t>
            </a:r>
            <a:r>
              <a:rPr lang="zh-TW" altLang="en-US" sz="3200" dirty="0">
                <a:solidFill>
                  <a:srgbClr val="006400"/>
                </a:solidFill>
                <a:ea typeface="微軟正黑體" panose="020B0604030504040204" pitchFamily="34" charset="-120"/>
              </a:rPr>
              <a:t>月</a:t>
            </a:r>
            <a:r>
              <a:rPr lang="en-US" altLang="zh-TW" sz="3200" dirty="0">
                <a:solidFill>
                  <a:srgbClr val="006400"/>
                </a:solidFill>
                <a:ea typeface="微軟正黑體" panose="020B0604030504040204" pitchFamily="34" charset="-120"/>
              </a:rPr>
              <a:t>24</a:t>
            </a:r>
            <a:r>
              <a:rPr lang="zh-TW" altLang="en-US" sz="3200" dirty="0">
                <a:solidFill>
                  <a:srgbClr val="006400"/>
                </a:solidFill>
                <a:ea typeface="微軟正黑體" panose="020B0604030504040204" pitchFamily="34" charset="-120"/>
              </a:rPr>
              <a:t>日</a:t>
            </a:r>
            <a:endParaRPr lang="en-US" altLang="zh-TW" sz="3200" dirty="0">
              <a:ea typeface="微軟正黑體" panose="020B0604030504040204" pitchFamily="34" charset="-120"/>
            </a:endParaRPr>
          </a:p>
        </p:txBody>
      </p:sp>
      <p:sp>
        <p:nvSpPr>
          <p:cNvPr id="1741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fld id="{05624FD5-EED9-49AC-B745-2015D9C93938}" type="slidenum">
              <a:rPr lang="en-US" altLang="zh-TW" sz="1400" b="0" smtClean="0"/>
              <a:pPr eaLnBrk="1" hangingPunct="1"/>
              <a:t>1</a:t>
            </a:fld>
            <a:endParaRPr lang="en-US" altLang="zh-TW" sz="1400" b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5" y="5079"/>
            <a:ext cx="9143999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1619670" y="2574056"/>
            <a:ext cx="5544615" cy="107157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zh-TW" sz="3600" b="1" dirty="0">
                <a:solidFill>
                  <a:srgbClr val="C00000"/>
                </a:solidFill>
                <a:latin typeface="+mj-ea"/>
                <a:ea typeface="+mj-ea"/>
              </a:rPr>
              <a:t>5.</a:t>
            </a:r>
            <a:r>
              <a:rPr lang="zh-TW" altLang="en-US" sz="3600" b="1" dirty="0">
                <a:solidFill>
                  <a:srgbClr val="C00000"/>
                </a:solidFill>
                <a:latin typeface="+mj-ea"/>
                <a:ea typeface="+mj-ea"/>
              </a:rPr>
              <a:t>年度成果報告備查說明</a:t>
            </a:r>
            <a:endParaRPr lang="en-US" altLang="zh-TW" sz="36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741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fld id="{05624FD5-EED9-49AC-B745-2015D9C93938}" type="slidenum">
              <a:rPr lang="en-US" altLang="zh-TW" sz="1400" b="0" smtClean="0"/>
              <a:pPr eaLnBrk="1" hangingPunct="1"/>
              <a:t>10</a:t>
            </a:fld>
            <a:endParaRPr lang="en-US" altLang="zh-TW" sz="1400" b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1760" y="4797152"/>
            <a:ext cx="4433396" cy="69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3200" b="1">
                <a:solidFill>
                  <a:srgbClr val="80008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rgbClr val="80008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rgbClr val="80008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rgbClr val="80008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80008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80008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80008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80008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800080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</a:pPr>
            <a:r>
              <a:rPr lang="zh-TW" altLang="en-US" sz="2400" kern="0" dirty="0">
                <a:solidFill>
                  <a:srgbClr val="006400"/>
                </a:solidFill>
                <a:latin typeface="+mn-ea"/>
              </a:rPr>
              <a:t>中心學校</a:t>
            </a:r>
            <a:r>
              <a:rPr lang="en-US" altLang="zh-TW" sz="2400" kern="0" dirty="0">
                <a:solidFill>
                  <a:srgbClr val="006400"/>
                </a:solidFill>
                <a:latin typeface="+mn-ea"/>
              </a:rPr>
              <a:t>-</a:t>
            </a:r>
            <a:r>
              <a:rPr lang="zh-TW" altLang="en-US" sz="2400" kern="0" dirty="0">
                <a:solidFill>
                  <a:srgbClr val="006400"/>
                </a:solidFill>
                <a:latin typeface="+mn-ea"/>
              </a:rPr>
              <a:t>科園國小羅時傑主任</a:t>
            </a:r>
            <a:endParaRPr lang="en-US" altLang="zh-TW" sz="2400" kern="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00053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B1F3A8-BAD4-4388-B3AC-FDC28C19B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908720"/>
            <a:ext cx="7200900" cy="983940"/>
          </a:xfrm>
        </p:spPr>
        <p:txBody>
          <a:bodyPr/>
          <a:lstStyle/>
          <a:p>
            <a:r>
              <a:rPr lang="en-US" altLang="zh-TW" sz="3600" b="1" dirty="0">
                <a:solidFill>
                  <a:srgbClr val="C80000"/>
                </a:solidFill>
              </a:rPr>
              <a:t>1.</a:t>
            </a:r>
            <a:r>
              <a:rPr lang="zh-TW" altLang="en-US" sz="3600" b="1" dirty="0">
                <a:solidFill>
                  <a:srgbClr val="C80000"/>
                </a:solidFill>
              </a:rPr>
              <a:t>進會計系統，輸入</a:t>
            </a:r>
            <a:r>
              <a:rPr lang="zh-TW" altLang="en-US" sz="3600" b="1" dirty="0">
                <a:solidFill>
                  <a:srgbClr val="C8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en-US" altLang="zh-TW" sz="3600" b="1" dirty="0">
                <a:solidFill>
                  <a:srgbClr val="C80000"/>
                </a:solidFill>
              </a:rPr>
              <a:t>114</a:t>
            </a:r>
            <a:r>
              <a:rPr lang="zh-TW" altLang="en-US" sz="3600" b="1" dirty="0">
                <a:solidFill>
                  <a:srgbClr val="C8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zh-TW" altLang="en-US" sz="3600" b="1" dirty="0">
                <a:solidFill>
                  <a:srgbClr val="C80000"/>
                </a:solidFill>
              </a:rPr>
              <a:t>年度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77F5A77-5B64-4EF0-9490-3E5B81499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8B4A0-6527-45E3-BEA2-4CCF6E6B446F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0033E104-E4F8-4B56-8A62-68BB9035E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276872"/>
            <a:ext cx="7573884" cy="3569382"/>
          </a:xfrm>
        </p:spPr>
      </p:pic>
    </p:spTree>
    <p:extLst>
      <p:ext uri="{BB962C8B-B14F-4D97-AF65-F5344CB8AC3E}">
        <p14:creationId xmlns:p14="http://schemas.microsoft.com/office/powerpoint/2010/main" val="2905950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741132-AE78-4BBD-9AC0-4919806E5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889859"/>
            <a:ext cx="7200900" cy="933822"/>
          </a:xfrm>
        </p:spPr>
        <p:txBody>
          <a:bodyPr/>
          <a:lstStyle/>
          <a:p>
            <a:r>
              <a:rPr lang="en-US" altLang="zh-TW" sz="3600" b="1" dirty="0">
                <a:solidFill>
                  <a:srgbClr val="C80000"/>
                </a:solidFill>
              </a:rPr>
              <a:t>2.</a:t>
            </a:r>
            <a:r>
              <a:rPr lang="zh-TW" altLang="en-US" sz="3600" b="1" dirty="0">
                <a:solidFill>
                  <a:srgbClr val="C80000"/>
                </a:solidFill>
              </a:rPr>
              <a:t>點選</a:t>
            </a:r>
            <a:r>
              <a:rPr lang="zh-TW" altLang="en-US" sz="3600" b="1" dirty="0">
                <a:solidFill>
                  <a:srgbClr val="C8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sz="3600" b="1" dirty="0">
                <a:solidFill>
                  <a:srgbClr val="C80000"/>
                </a:solidFill>
              </a:rPr>
              <a:t>預算控制查詢作業</a:t>
            </a:r>
            <a:r>
              <a:rPr lang="zh-TW" altLang="en-US" sz="3600" b="1" dirty="0">
                <a:solidFill>
                  <a:srgbClr val="C8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endParaRPr lang="zh-TW" altLang="en-US" sz="36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B1A37B9-0173-4EF0-8350-CC2E8ADB2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8B4A0-6527-45E3-BEA2-4CCF6E6B446F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A6D970B0-A78E-4E52-B8C1-1C81E4713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132856"/>
            <a:ext cx="7595087" cy="3807296"/>
          </a:xfrm>
        </p:spPr>
      </p:pic>
    </p:spTree>
    <p:extLst>
      <p:ext uri="{BB962C8B-B14F-4D97-AF65-F5344CB8AC3E}">
        <p14:creationId xmlns:p14="http://schemas.microsoft.com/office/powerpoint/2010/main" val="639778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DF339A-C722-4299-9A86-2CC860F35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086" y="476672"/>
            <a:ext cx="7200900" cy="14859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z="3600" b="1" dirty="0">
                <a:solidFill>
                  <a:srgbClr val="C80000"/>
                </a:solidFill>
              </a:rPr>
              <a:t>3. (1)</a:t>
            </a:r>
            <a:r>
              <a:rPr lang="zh-TW" altLang="en-US" sz="3600" b="1" dirty="0">
                <a:solidFill>
                  <a:srgbClr val="C80000"/>
                </a:solidFill>
              </a:rPr>
              <a:t>子目起訖</a:t>
            </a:r>
            <a:r>
              <a:rPr lang="en-US" altLang="zh-TW" sz="3600" b="1" dirty="0">
                <a:solidFill>
                  <a:srgbClr val="C80000"/>
                </a:solidFill>
              </a:rPr>
              <a:t>:</a:t>
            </a:r>
            <a:r>
              <a:rPr lang="zh-TW" altLang="en-US" sz="3600" b="1" dirty="0">
                <a:solidFill>
                  <a:srgbClr val="C80000"/>
                </a:solidFill>
              </a:rPr>
              <a:t>教育儲蓄戶</a:t>
            </a:r>
            <a:br>
              <a:rPr lang="zh-TW" altLang="en-US" sz="3600" dirty="0"/>
            </a:br>
            <a:r>
              <a:rPr lang="zh-TW" altLang="en-US" sz="3600" b="1" dirty="0">
                <a:solidFill>
                  <a:srgbClr val="C80000"/>
                </a:solidFill>
              </a:rPr>
              <a:t>    </a:t>
            </a:r>
            <a:r>
              <a:rPr lang="en-US" altLang="zh-TW" sz="3600" b="1" dirty="0">
                <a:solidFill>
                  <a:srgbClr val="C80000"/>
                </a:solidFill>
              </a:rPr>
              <a:t>(2)</a:t>
            </a:r>
            <a:r>
              <a:rPr lang="zh-TW" altLang="en-US" sz="3600" b="1" dirty="0">
                <a:solidFill>
                  <a:srgbClr val="C80000"/>
                </a:solidFill>
              </a:rPr>
              <a:t>顯示包含為開立的請購單，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打勾</a:t>
            </a:r>
            <a:br>
              <a:rPr lang="zh-TW" altLang="en-US" sz="3600" dirty="0"/>
            </a:br>
            <a:r>
              <a:rPr lang="zh-TW" altLang="en-US" sz="3600" b="1" dirty="0">
                <a:solidFill>
                  <a:srgbClr val="C80000"/>
                </a:solidFill>
              </a:rPr>
              <a:t>   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E2DE142-34B3-4314-AB0A-5708405BF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8B4A0-6527-45E3-BEA2-4CCF6E6B446F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F9E461A0-B75C-4B29-A59B-378094D9E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74" y="1700808"/>
            <a:ext cx="5834351" cy="4832968"/>
          </a:xfrm>
        </p:spPr>
      </p:pic>
    </p:spTree>
    <p:extLst>
      <p:ext uri="{BB962C8B-B14F-4D97-AF65-F5344CB8AC3E}">
        <p14:creationId xmlns:p14="http://schemas.microsoft.com/office/powerpoint/2010/main" val="257908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D9515A-5100-4097-9F2B-17D905BC3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178" y="620688"/>
            <a:ext cx="6776206" cy="1485900"/>
          </a:xfrm>
        </p:spPr>
        <p:txBody>
          <a:bodyPr>
            <a:normAutofit fontScale="90000"/>
          </a:bodyPr>
          <a:lstStyle/>
          <a:p>
            <a:r>
              <a:rPr lang="en-US" altLang="zh-TW" sz="3600" b="1" dirty="0">
                <a:solidFill>
                  <a:srgbClr val="C80000"/>
                </a:solidFill>
              </a:rPr>
              <a:t>4.</a:t>
            </a:r>
            <a:r>
              <a:rPr lang="zh-TW" altLang="en-US" sz="3600" b="1" dirty="0">
                <a:solidFill>
                  <a:srgbClr val="C80000"/>
                </a:solidFill>
              </a:rPr>
              <a:t>需確認利息已登帳和留意</a:t>
            </a:r>
            <a:r>
              <a:rPr lang="en-US" altLang="zh-TW" sz="3600" b="1" dirty="0">
                <a:solidFill>
                  <a:srgbClr val="C80000"/>
                </a:solidFill>
              </a:rPr>
              <a:t>(114</a:t>
            </a:r>
            <a:r>
              <a:rPr lang="zh-TW" altLang="en-US" sz="3600" b="1" dirty="0">
                <a:solidFill>
                  <a:srgbClr val="C80000"/>
                </a:solidFill>
              </a:rPr>
              <a:t>年度</a:t>
            </a:r>
            <a:r>
              <a:rPr lang="en-US" altLang="zh-TW" sz="3600" b="1" dirty="0">
                <a:solidFill>
                  <a:srgbClr val="C80000"/>
                </a:solidFill>
              </a:rPr>
              <a:t>)</a:t>
            </a:r>
            <a:br>
              <a:rPr lang="en-US" altLang="zh-TW" sz="3600" b="1" dirty="0">
                <a:solidFill>
                  <a:srgbClr val="C80000"/>
                </a:solidFill>
              </a:rPr>
            </a:br>
            <a:r>
              <a:rPr lang="zh-TW" altLang="en-US" sz="3600" b="1" dirty="0">
                <a:solidFill>
                  <a:srgbClr val="C80000"/>
                </a:solidFill>
              </a:rPr>
              <a:t>   餘額，與教儲戶網站資料需一致。</a:t>
            </a:r>
            <a:br>
              <a:rPr lang="en-US" altLang="zh-TW" sz="3600" dirty="0"/>
            </a:br>
            <a:endParaRPr lang="zh-TW" altLang="en-US" sz="36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AED0AE6-6D7B-40B1-9C4E-FED0238C4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8B4A0-6527-45E3-BEA2-4CCF6E6B446F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A8F3934D-5658-4D31-A7F4-16807F3DF5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78" y="1988840"/>
            <a:ext cx="7503741" cy="4104456"/>
          </a:xfrm>
        </p:spPr>
      </p:pic>
    </p:spTree>
    <p:extLst>
      <p:ext uri="{BB962C8B-B14F-4D97-AF65-F5344CB8AC3E}">
        <p14:creationId xmlns:p14="http://schemas.microsoft.com/office/powerpoint/2010/main" val="2728204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E87A3C-B32E-4408-B707-449530E1E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764704"/>
            <a:ext cx="7272808" cy="1080120"/>
          </a:xfrm>
        </p:spPr>
        <p:txBody>
          <a:bodyPr>
            <a:normAutofit/>
          </a:bodyPr>
          <a:lstStyle/>
          <a:p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C80000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j-cs"/>
              </a:rPr>
              <a:t>4-1.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80000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j-cs"/>
              </a:rPr>
              <a:t>登入教育儲蓄戶，教儲戶網站的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80000"/>
                </a:solidFill>
                <a:effectLst/>
                <a:highlight>
                  <a:srgbClr val="00FFFF"/>
                </a:highlight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j-cs"/>
              </a:rPr>
              <a:t>總餘額</a:t>
            </a:r>
            <a:b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C80000"/>
                </a:solidFill>
                <a:effectLst/>
                <a:highlight>
                  <a:srgbClr val="00FFFF"/>
                </a:highlight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j-cs"/>
              </a:rPr>
            </a:b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80000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j-cs"/>
              </a:rPr>
              <a:t>       必須與會計系統及市府提供的資料一致。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8BD59CEC-66BD-4AC1-9034-A40F0A47A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6005"/>
            <a:ext cx="7755223" cy="3886200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68A63BF-F1A8-4458-891C-C1682745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8B4A0-6527-45E3-BEA2-4CCF6E6B446F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54280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864306-0A63-44EF-A29A-AA9A139F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692696"/>
            <a:ext cx="7772400" cy="1667272"/>
          </a:xfrm>
        </p:spPr>
        <p:txBody>
          <a:bodyPr/>
          <a:lstStyle/>
          <a:p>
            <a:r>
              <a:rPr lang="en-US" altLang="zh-TW" sz="2800" b="1" dirty="0">
                <a:solidFill>
                  <a:srgbClr val="C80000"/>
                </a:solidFill>
              </a:rPr>
              <a:t>5.</a:t>
            </a:r>
            <a:r>
              <a:rPr lang="zh-TW" altLang="en-US" sz="2800" b="1" dirty="0">
                <a:solidFill>
                  <a:srgbClr val="C80000"/>
                </a:solidFill>
              </a:rPr>
              <a:t>登入教育儲蓄戶，教儲戶網站的金額必須與</a:t>
            </a:r>
            <a:br>
              <a:rPr lang="en-US" altLang="zh-TW" sz="2800" b="1" dirty="0">
                <a:solidFill>
                  <a:srgbClr val="C80000"/>
                </a:solidFill>
              </a:rPr>
            </a:br>
            <a:r>
              <a:rPr lang="zh-TW" altLang="en-US" sz="2800" b="1" dirty="0">
                <a:solidFill>
                  <a:srgbClr val="C80000"/>
                </a:solidFill>
              </a:rPr>
              <a:t>   會計系統及市府提供的資料一致。</a:t>
            </a:r>
            <a:br>
              <a:rPr lang="en-US" altLang="zh-TW" sz="2800" dirty="0"/>
            </a:br>
            <a:r>
              <a:rPr lang="zh-TW" altLang="en-US" sz="2800" dirty="0"/>
              <a:t>   </a:t>
            </a:r>
            <a:r>
              <a:rPr lang="en-US" altLang="zh-TW" sz="2800" b="1" dirty="0">
                <a:solidFill>
                  <a:srgbClr val="C80000"/>
                </a:solidFill>
              </a:rPr>
              <a:t>(</a:t>
            </a:r>
            <a:r>
              <a:rPr lang="zh-TW" altLang="en-US" sz="2800" b="1" dirty="0">
                <a:solidFill>
                  <a:srgbClr val="C80000"/>
                </a:solidFill>
              </a:rPr>
              <a:t>通常誤差來自於忘了輸入</a:t>
            </a:r>
            <a:r>
              <a:rPr lang="en-US" altLang="zh-TW" sz="2800" b="1" dirty="0">
                <a:solidFill>
                  <a:srgbClr val="C80000"/>
                </a:solidFill>
              </a:rPr>
              <a:t>6</a:t>
            </a:r>
            <a:r>
              <a:rPr lang="zh-TW" altLang="en-US" sz="2800" b="1" dirty="0">
                <a:solidFill>
                  <a:srgbClr val="C80000"/>
                </a:solidFill>
              </a:rPr>
              <a:t>月和</a:t>
            </a:r>
            <a:r>
              <a:rPr lang="en-US" altLang="zh-TW" sz="2800" b="1" dirty="0">
                <a:solidFill>
                  <a:srgbClr val="C80000"/>
                </a:solidFill>
              </a:rPr>
              <a:t>12</a:t>
            </a:r>
            <a:r>
              <a:rPr lang="zh-TW" altLang="en-US" sz="2800" b="1" dirty="0">
                <a:solidFill>
                  <a:srgbClr val="C80000"/>
                </a:solidFill>
              </a:rPr>
              <a:t>月的</a:t>
            </a:r>
            <a:r>
              <a:rPr lang="zh-TW" altLang="en-US" sz="2800" b="1" dirty="0">
                <a:solidFill>
                  <a:srgbClr val="C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利息</a:t>
            </a:r>
            <a:r>
              <a:rPr lang="en-US" altLang="zh-TW" sz="2800" b="1" dirty="0">
                <a:solidFill>
                  <a:srgbClr val="C80000"/>
                </a:solidFill>
              </a:rPr>
              <a:t>)</a:t>
            </a:r>
            <a:br>
              <a:rPr lang="en-US" altLang="zh-TW" sz="2800" dirty="0"/>
            </a:br>
            <a:endParaRPr lang="zh-TW" altLang="en-US" sz="2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0D29991-5D84-46B9-A03B-63887A00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8B4A0-6527-45E3-BEA2-4CCF6E6B446F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010082D-3A75-4AC0-979D-3D90EA738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8424648" cy="421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64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368ABC-3383-493A-BE30-F4B83BAAD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476672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en-US" altLang="zh-TW" sz="3600" b="1" dirty="0">
                <a:solidFill>
                  <a:srgbClr val="C80000"/>
                </a:solidFill>
              </a:rPr>
              <a:t>6.</a:t>
            </a:r>
            <a:r>
              <a:rPr lang="zh-TW" altLang="en-US" sz="3600" b="1" dirty="0">
                <a:solidFill>
                  <a:srgbClr val="C80000"/>
                </a:solidFill>
              </a:rPr>
              <a:t>教儲戶網站</a:t>
            </a:r>
            <a:r>
              <a:rPr lang="en-US" altLang="zh-TW" sz="3600" b="1" dirty="0">
                <a:solidFill>
                  <a:srgbClr val="C80000"/>
                </a:solidFill>
              </a:rPr>
              <a:t>-</a:t>
            </a:r>
            <a:r>
              <a:rPr lang="zh-TW" altLang="en-US" sz="3600" b="1" dirty="0">
                <a:solidFill>
                  <a:srgbClr val="C80000"/>
                </a:solidFill>
              </a:rPr>
              <a:t>帳戶明細</a:t>
            </a:r>
            <a:r>
              <a:rPr lang="en-US" altLang="zh-TW" sz="3600" b="1" dirty="0">
                <a:solidFill>
                  <a:srgbClr val="C80000"/>
                </a:solidFill>
              </a:rPr>
              <a:t>-</a:t>
            </a:r>
            <a:r>
              <a:rPr lang="zh-TW" altLang="en-US" sz="3600" b="1" dirty="0">
                <a:solidFill>
                  <a:srgbClr val="C80000"/>
                </a:solidFill>
              </a:rPr>
              <a:t>匯出報表</a:t>
            </a:r>
            <a:r>
              <a:rPr lang="en-US" altLang="zh-TW" sz="3600" b="1" dirty="0">
                <a:solidFill>
                  <a:srgbClr val="C80000"/>
                </a:solidFill>
              </a:rPr>
              <a:t>(</a:t>
            </a:r>
            <a:r>
              <a:rPr lang="zh-TW" altLang="en-US" sz="3600" b="1" dirty="0">
                <a:solidFill>
                  <a:srgbClr val="C80000"/>
                </a:solidFill>
              </a:rPr>
              <a:t>成果</a:t>
            </a:r>
            <a:r>
              <a:rPr lang="en-US" altLang="zh-TW" sz="3600" b="1" dirty="0">
                <a:solidFill>
                  <a:srgbClr val="C80000"/>
                </a:solidFill>
              </a:rPr>
              <a:t>)</a:t>
            </a:r>
            <a:br>
              <a:rPr lang="en-US" altLang="zh-TW" sz="3600" dirty="0"/>
            </a:br>
            <a:r>
              <a:rPr lang="zh-TW" altLang="en-US" sz="3600" dirty="0"/>
              <a:t>   </a:t>
            </a:r>
            <a:r>
              <a:rPr lang="en-US" altLang="zh-TW" sz="3600" b="1" dirty="0">
                <a:solidFill>
                  <a:srgbClr val="C80000"/>
                </a:solidFill>
              </a:rPr>
              <a:t>(1)</a:t>
            </a:r>
            <a:r>
              <a:rPr lang="zh-TW" altLang="en-US" sz="3600" b="1" dirty="0">
                <a:solidFill>
                  <a:srgbClr val="C80000"/>
                </a:solidFill>
              </a:rPr>
              <a:t>成果</a:t>
            </a:r>
            <a:r>
              <a:rPr lang="en-US" altLang="zh-TW" sz="3600" b="1" dirty="0">
                <a:solidFill>
                  <a:srgbClr val="C80000"/>
                </a:solidFill>
              </a:rPr>
              <a:t>1</a:t>
            </a:r>
            <a:r>
              <a:rPr lang="zh-TW" altLang="en-US" sz="3600" b="1" dirty="0">
                <a:solidFill>
                  <a:srgbClr val="C80000"/>
                </a:solidFill>
              </a:rPr>
              <a:t>：匯出年度</a:t>
            </a:r>
            <a:r>
              <a:rPr lang="zh-TW" altLang="en-US" sz="3600" b="1" dirty="0">
                <a:solidFill>
                  <a:srgbClr val="C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收支報告</a:t>
            </a:r>
            <a:br>
              <a:rPr lang="en-US" altLang="zh-TW" sz="3600" dirty="0"/>
            </a:br>
            <a:r>
              <a:rPr lang="zh-TW" altLang="en-US" sz="3600" dirty="0"/>
              <a:t>   </a:t>
            </a:r>
            <a:r>
              <a:rPr lang="en-US" altLang="zh-TW" sz="3600" b="1" dirty="0">
                <a:solidFill>
                  <a:srgbClr val="C80000"/>
                </a:solidFill>
              </a:rPr>
              <a:t>(2)</a:t>
            </a:r>
            <a:r>
              <a:rPr lang="zh-TW" altLang="en-US" sz="3600" b="1" dirty="0">
                <a:solidFill>
                  <a:srgbClr val="C80000"/>
                </a:solidFill>
              </a:rPr>
              <a:t>成果</a:t>
            </a:r>
            <a:r>
              <a:rPr lang="en-US" altLang="zh-TW" sz="3600" b="1" dirty="0">
                <a:solidFill>
                  <a:srgbClr val="C80000"/>
                </a:solidFill>
              </a:rPr>
              <a:t>2</a:t>
            </a:r>
            <a:r>
              <a:rPr lang="zh-TW" altLang="en-US" sz="3600" b="1" dirty="0">
                <a:solidFill>
                  <a:srgbClr val="C80000"/>
                </a:solidFill>
              </a:rPr>
              <a:t>：匯出</a:t>
            </a:r>
            <a:r>
              <a:rPr lang="zh-TW" altLang="en-US" sz="3600" b="1" dirty="0">
                <a:solidFill>
                  <a:srgbClr val="C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帳戶明細</a:t>
            </a:r>
            <a:endParaRPr lang="zh-TW" altLang="en-US" sz="36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349B652-88BA-4924-A953-9A5A51DE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8B4A0-6527-45E3-BEA2-4CCF6E6B446F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77B4920-C997-4152-938C-D5018D3B5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22411"/>
            <a:ext cx="8190656" cy="46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39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7BDFBE-234F-4E6D-A9A2-FE44F0844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>
                <a:solidFill>
                  <a:srgbClr val="C80000"/>
                </a:solidFill>
              </a:rPr>
              <a:t>成果</a:t>
            </a:r>
            <a:r>
              <a:rPr lang="en-US" altLang="zh-TW" sz="3600" b="1" dirty="0">
                <a:solidFill>
                  <a:srgbClr val="C80000"/>
                </a:solidFill>
              </a:rPr>
              <a:t>1-</a:t>
            </a:r>
            <a:r>
              <a:rPr lang="zh-TW" altLang="en-US" sz="3600" b="1" dirty="0">
                <a:solidFill>
                  <a:srgbClr val="C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核章後</a:t>
            </a:r>
            <a:r>
              <a:rPr lang="zh-TW" altLang="en-US" sz="3600" b="1" dirty="0">
                <a:solidFill>
                  <a:srgbClr val="C80000"/>
                </a:solidFill>
              </a:rPr>
              <a:t>送至科園國小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9B5B59-FE86-4017-943B-662B0639C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8B4A0-6527-45E3-BEA2-4CCF6E6B446F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28425B5-22FD-45DA-ACA0-F365594D7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86390"/>
            <a:ext cx="829532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11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B77EB5-4817-4333-9DB7-6EC78DBD4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>
                <a:solidFill>
                  <a:srgbClr val="C80000"/>
                </a:solidFill>
              </a:rPr>
              <a:t>成果</a:t>
            </a:r>
            <a:r>
              <a:rPr lang="en-US" altLang="zh-TW" sz="3600" b="1" dirty="0">
                <a:solidFill>
                  <a:srgbClr val="C80000"/>
                </a:solidFill>
              </a:rPr>
              <a:t>2-</a:t>
            </a:r>
            <a:r>
              <a:rPr lang="zh-TW" altLang="en-US" sz="3600" b="1" dirty="0">
                <a:solidFill>
                  <a:srgbClr val="C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核章後</a:t>
            </a:r>
            <a:r>
              <a:rPr lang="zh-TW" altLang="en-US" sz="3600" b="1" dirty="0">
                <a:solidFill>
                  <a:srgbClr val="C80000"/>
                </a:solidFill>
              </a:rPr>
              <a:t>送至科園國小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6BB92C1-C49D-41FA-BA22-C5ACCEAF3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8B4A0-6527-45E3-BEA2-4CCF6E6B446F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2C42459-97AD-485D-BED2-C9112C8BB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8221931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70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E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5084" y="2060848"/>
            <a:ext cx="7772400" cy="1362075"/>
          </a:xfrm>
        </p:spPr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</a:rPr>
              <a:t>大綱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1250" y="2852937"/>
            <a:ext cx="7772400" cy="2952328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zh-TW" altLang="en-US" sz="2800" dirty="0">
                <a:solidFill>
                  <a:srgbClr val="006400"/>
                </a:solidFill>
                <a:latin typeface="+mn-ea"/>
              </a:rPr>
              <a:t>                 </a:t>
            </a:r>
            <a:endParaRPr lang="en-US" altLang="zh-TW" sz="28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buFontTx/>
              <a:buNone/>
            </a:pPr>
            <a:r>
              <a:rPr lang="en-US" altLang="zh-TW" sz="2800" dirty="0">
                <a:solidFill>
                  <a:srgbClr val="006400"/>
                </a:solidFill>
                <a:latin typeface="+mn-ea"/>
              </a:rPr>
              <a:t>1.</a:t>
            </a:r>
            <a:r>
              <a:rPr lang="zh-TW" altLang="en-US" sz="2800" dirty="0">
                <a:solidFill>
                  <a:srgbClr val="006400"/>
                </a:solidFill>
                <a:latin typeface="+mn-ea"/>
              </a:rPr>
              <a:t>各校基本資料、承辦人網頁資訊更新</a:t>
            </a:r>
            <a:endParaRPr lang="en-US" altLang="zh-TW" sz="28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buNone/>
            </a:pPr>
            <a:r>
              <a:rPr lang="en-US" altLang="zh-TW" sz="2800" dirty="0">
                <a:solidFill>
                  <a:srgbClr val="006400"/>
                </a:solidFill>
                <a:latin typeface="+mn-ea"/>
              </a:rPr>
              <a:t>2.</a:t>
            </a:r>
            <a:r>
              <a:rPr lang="zh-TW" altLang="en-US" sz="2800" dirty="0">
                <a:solidFill>
                  <a:srgbClr val="006400"/>
                </a:solidFill>
                <a:latin typeface="+mn-ea"/>
              </a:rPr>
              <a:t>重要法規提醒</a:t>
            </a:r>
            <a:endParaRPr lang="en-US" altLang="zh-TW" sz="28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buNone/>
            </a:pPr>
            <a:r>
              <a:rPr lang="en-US" altLang="zh-TW" sz="2800" dirty="0">
                <a:solidFill>
                  <a:srgbClr val="006400"/>
                </a:solidFill>
                <a:latin typeface="+mn-ea"/>
              </a:rPr>
              <a:t>3.114</a:t>
            </a:r>
            <a:r>
              <a:rPr lang="zh-TW" altLang="en-US" sz="2800" dirty="0">
                <a:solidFill>
                  <a:srgbClr val="006400"/>
                </a:solidFill>
                <a:latin typeface="+mn-ea"/>
              </a:rPr>
              <a:t>年</a:t>
            </a:r>
            <a:r>
              <a:rPr lang="en-US" altLang="zh-TW" sz="2800" dirty="0">
                <a:solidFill>
                  <a:srgbClr val="006400"/>
                </a:solidFill>
                <a:latin typeface="+mn-ea"/>
              </a:rPr>
              <a:t>1~12</a:t>
            </a:r>
            <a:r>
              <a:rPr lang="zh-TW" altLang="en-US" sz="2800" dirty="0">
                <a:solidFill>
                  <a:srgbClr val="006400"/>
                </a:solidFill>
                <a:latin typeface="+mn-ea"/>
              </a:rPr>
              <a:t>月帳戶明細登錄情形</a:t>
            </a:r>
            <a:endParaRPr lang="en-US" altLang="zh-TW" sz="28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buFontTx/>
              <a:buNone/>
            </a:pPr>
            <a:r>
              <a:rPr lang="en-US" altLang="zh-TW" sz="2800" dirty="0">
                <a:solidFill>
                  <a:srgbClr val="006400"/>
                </a:solidFill>
                <a:latin typeface="+mn-ea"/>
              </a:rPr>
              <a:t>4.</a:t>
            </a:r>
            <a:r>
              <a:rPr lang="zh-TW" altLang="en-US" sz="2800" dirty="0">
                <a:solidFill>
                  <a:srgbClr val="006400"/>
                </a:solidFill>
                <a:latin typeface="+mn-ea"/>
              </a:rPr>
              <a:t>募款成果</a:t>
            </a:r>
            <a:r>
              <a:rPr lang="en-US" altLang="zh-TW" sz="2800" dirty="0">
                <a:solidFill>
                  <a:srgbClr val="006400"/>
                </a:solidFill>
                <a:latin typeface="+mn-ea"/>
              </a:rPr>
              <a:t>&amp;</a:t>
            </a:r>
            <a:r>
              <a:rPr lang="zh-TW" altLang="en-US" sz="2800" dirty="0">
                <a:solidFill>
                  <a:srgbClr val="006400"/>
                </a:solidFill>
                <a:latin typeface="+mn-ea"/>
              </a:rPr>
              <a:t>敘獎說明</a:t>
            </a:r>
            <a:endParaRPr lang="en-US" altLang="zh-TW" sz="28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buFontTx/>
              <a:buNone/>
            </a:pPr>
            <a:r>
              <a:rPr lang="en-US" altLang="zh-TW" sz="2800" dirty="0">
                <a:solidFill>
                  <a:srgbClr val="006400"/>
                </a:solidFill>
                <a:latin typeface="+mn-ea"/>
              </a:rPr>
              <a:t>5.</a:t>
            </a:r>
            <a:r>
              <a:rPr lang="zh-TW" altLang="en-US" sz="2800" dirty="0">
                <a:solidFill>
                  <a:srgbClr val="006400"/>
                </a:solidFill>
                <a:latin typeface="+mn-ea"/>
              </a:rPr>
              <a:t>年度成果報告備查說明</a:t>
            </a:r>
            <a:r>
              <a:rPr lang="en-US" altLang="zh-TW" sz="2800" dirty="0">
                <a:solidFill>
                  <a:srgbClr val="006400"/>
                </a:solidFill>
                <a:latin typeface="+mn-ea"/>
              </a:rPr>
              <a:t>-</a:t>
            </a:r>
            <a:r>
              <a:rPr lang="zh-TW" altLang="en-US" sz="2000" dirty="0">
                <a:solidFill>
                  <a:srgbClr val="006400"/>
                </a:solidFill>
                <a:latin typeface="+mn-ea"/>
              </a:rPr>
              <a:t>中心學校科園國小羅時傑主任</a:t>
            </a:r>
            <a:endParaRPr lang="en-US" altLang="zh-TW" sz="2000" dirty="0">
              <a:solidFill>
                <a:srgbClr val="006400"/>
              </a:solidFill>
              <a:latin typeface="+mn-ea"/>
            </a:endParaRPr>
          </a:p>
        </p:txBody>
      </p:sp>
      <p:sp>
        <p:nvSpPr>
          <p:cNvPr id="17410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8286750" y="5578475"/>
            <a:ext cx="857250" cy="669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fld id="{05624FD5-EED9-49AC-B745-2015D9C93938}" type="slidenum">
              <a:rPr lang="en-US" altLang="zh-TW" sz="1400" b="0" smtClean="0"/>
              <a:pPr eaLnBrk="1" hangingPunct="1"/>
              <a:t>2</a:t>
            </a:fld>
            <a:endParaRPr lang="en-US" altLang="zh-TW" sz="1400" b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967E90-4DC0-4D39-9DF8-825F37A5A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404664"/>
            <a:ext cx="7200900" cy="1485900"/>
          </a:xfrm>
        </p:spPr>
        <p:txBody>
          <a:bodyPr/>
          <a:lstStyle/>
          <a:p>
            <a:r>
              <a:rPr lang="zh-TW" altLang="en-US" sz="3600" b="1" dirty="0">
                <a:solidFill>
                  <a:srgbClr val="C80000"/>
                </a:solidFill>
              </a:rPr>
              <a:t>請大家協助的地方</a:t>
            </a:r>
            <a:r>
              <a:rPr lang="en-US" altLang="zh-TW" sz="3600" b="1" dirty="0">
                <a:solidFill>
                  <a:srgbClr val="C80000"/>
                </a:solidFill>
              </a:rPr>
              <a:t>~</a:t>
            </a:r>
            <a:r>
              <a:rPr lang="zh-TW" altLang="en-US" sz="3600" b="1" dirty="0">
                <a:solidFill>
                  <a:srgbClr val="C80000"/>
                </a:solidFill>
              </a:rPr>
              <a:t>感恩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81C016C-DF01-4875-999D-9909E6C47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039343"/>
            <a:ext cx="7920880" cy="5818657"/>
          </a:xfrm>
        </p:spPr>
        <p:txBody>
          <a:bodyPr>
            <a:normAutofit fontScale="92500"/>
          </a:bodyPr>
          <a:lstStyle/>
          <a:p>
            <a:r>
              <a:rPr lang="zh-TW" altLang="en-US" sz="2800" dirty="0">
                <a:solidFill>
                  <a:srgbClr val="006400"/>
                </a:solidFill>
              </a:rPr>
              <a:t>懇請各校務必於</a:t>
            </a:r>
            <a:r>
              <a:rPr lang="en-US" altLang="zh-TW" sz="2800" b="1" dirty="0">
                <a:solidFill>
                  <a:srgbClr val="00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115</a:t>
            </a:r>
            <a:r>
              <a:rPr lang="zh-TW" altLang="en-US" sz="2800" b="1" dirty="0">
                <a:solidFill>
                  <a:srgbClr val="00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年</a:t>
            </a:r>
            <a:r>
              <a:rPr lang="en-US" altLang="zh-TW" sz="2800" b="1" dirty="0">
                <a:solidFill>
                  <a:srgbClr val="00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1</a:t>
            </a:r>
            <a:r>
              <a:rPr lang="zh-TW" altLang="en-US" sz="2800" b="1" dirty="0">
                <a:solidFill>
                  <a:srgbClr val="00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月</a:t>
            </a:r>
            <a:r>
              <a:rPr lang="en-US" altLang="zh-TW" sz="2800" b="1" dirty="0">
                <a:solidFill>
                  <a:srgbClr val="00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7</a:t>
            </a:r>
            <a:r>
              <a:rPr lang="zh-TW" altLang="en-US" sz="2800" b="1" dirty="0">
                <a:solidFill>
                  <a:srgbClr val="00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日</a:t>
            </a:r>
            <a:r>
              <a:rPr lang="en-US" altLang="zh-TW" sz="2800" b="1" dirty="0">
                <a:solidFill>
                  <a:srgbClr val="00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(</a:t>
            </a:r>
            <a:r>
              <a:rPr lang="zh-TW" altLang="en-US" sz="2800" b="1" dirty="0">
                <a:solidFill>
                  <a:srgbClr val="00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三</a:t>
            </a:r>
            <a:r>
              <a:rPr lang="en-US" altLang="zh-TW" sz="2800" b="1" dirty="0">
                <a:solidFill>
                  <a:srgbClr val="00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)</a:t>
            </a:r>
            <a:r>
              <a:rPr lang="zh-TW" altLang="en-US" sz="2800" dirty="0">
                <a:solidFill>
                  <a:srgbClr val="006400"/>
                </a:solidFill>
              </a:rPr>
              <a:t>前</a:t>
            </a:r>
            <a:br>
              <a:rPr lang="en-US" altLang="zh-TW" sz="2800" dirty="0">
                <a:solidFill>
                  <a:srgbClr val="006400"/>
                </a:solidFill>
              </a:rPr>
            </a:br>
            <a:r>
              <a:rPr lang="en-US" altLang="zh-TW" sz="2800" b="1" dirty="0">
                <a:solidFill>
                  <a:srgbClr val="FF0000"/>
                </a:solidFill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</a:rPr>
              <a:t>可提早，莫延後</a:t>
            </a:r>
            <a:r>
              <a:rPr lang="en-US" altLang="zh-TW" sz="2800" b="1" dirty="0">
                <a:solidFill>
                  <a:srgbClr val="FF0000"/>
                </a:solidFill>
              </a:rPr>
              <a:t>)</a:t>
            </a:r>
            <a:br>
              <a:rPr lang="en-US" altLang="zh-TW" sz="2800" b="1" dirty="0">
                <a:solidFill>
                  <a:srgbClr val="FF0000"/>
                </a:solidFill>
              </a:rPr>
            </a:br>
            <a:br>
              <a:rPr lang="en-US" altLang="zh-TW" sz="2800" dirty="0"/>
            </a:br>
            <a:r>
              <a:rPr lang="zh-TW" altLang="en-US" sz="2800" b="1" dirty="0">
                <a:solidFill>
                  <a:srgbClr val="00B0F0"/>
                </a:solidFill>
              </a:rPr>
              <a:t>科園成果</a:t>
            </a:r>
            <a:r>
              <a:rPr lang="en-US" altLang="zh-TW" sz="2800" b="1" dirty="0">
                <a:solidFill>
                  <a:srgbClr val="00B0F0"/>
                </a:solidFill>
              </a:rPr>
              <a:t>1-</a:t>
            </a:r>
            <a:r>
              <a:rPr lang="zh-TW" altLang="en-US" sz="2800" b="1" dirty="0">
                <a:solidFill>
                  <a:srgbClr val="00B0F0"/>
                </a:solidFill>
              </a:rPr>
              <a:t>勸募所得收支報告</a:t>
            </a:r>
            <a:br>
              <a:rPr lang="en-US" altLang="zh-TW" sz="2800" dirty="0"/>
            </a:br>
            <a:br>
              <a:rPr lang="en-US" altLang="zh-TW" sz="2800" dirty="0"/>
            </a:br>
            <a:r>
              <a:rPr lang="zh-TW" altLang="en-US" sz="2800" b="1" dirty="0">
                <a:solidFill>
                  <a:srgbClr val="00B0F0"/>
                </a:solidFill>
              </a:rPr>
              <a:t>科園成果</a:t>
            </a:r>
            <a:r>
              <a:rPr lang="en-US" altLang="zh-TW" sz="2800" b="1" dirty="0">
                <a:solidFill>
                  <a:srgbClr val="00B0F0"/>
                </a:solidFill>
              </a:rPr>
              <a:t>2-</a:t>
            </a:r>
            <a:r>
              <a:rPr lang="zh-TW" altLang="en-US" sz="2800" b="1" dirty="0">
                <a:solidFill>
                  <a:srgbClr val="00B0F0"/>
                </a:solidFill>
              </a:rPr>
              <a:t>收支明細表</a:t>
            </a:r>
            <a:br>
              <a:rPr lang="en-US" altLang="zh-TW" sz="2800" b="1" dirty="0">
                <a:solidFill>
                  <a:srgbClr val="006400"/>
                </a:solidFill>
              </a:rPr>
            </a:br>
            <a:endParaRPr lang="en-US" altLang="zh-TW" sz="2800" b="1" dirty="0"/>
          </a:p>
          <a:p>
            <a:r>
              <a:rPr lang="zh-TW" altLang="en-US" sz="2800" dirty="0">
                <a:solidFill>
                  <a:srgbClr val="006400"/>
                </a:solidFill>
                <a:highlight>
                  <a:srgbClr val="FFFF00"/>
                </a:highlight>
              </a:rPr>
              <a:t>用印完成</a:t>
            </a:r>
            <a:r>
              <a:rPr lang="zh-TW" altLang="en-US" sz="2800" b="1" dirty="0">
                <a:solidFill>
                  <a:srgbClr val="006400"/>
                </a:solidFill>
                <a:highlight>
                  <a:srgbClr val="FFFF00"/>
                </a:highlight>
              </a:rPr>
              <a:t>紙本</a:t>
            </a:r>
            <a:r>
              <a:rPr lang="zh-TW" altLang="en-US" sz="2800" dirty="0">
                <a:solidFill>
                  <a:srgbClr val="006400"/>
                </a:solidFill>
              </a:rPr>
              <a:t>：放置市府</a:t>
            </a:r>
            <a:r>
              <a:rPr lang="en-US" altLang="zh-TW" sz="2800" dirty="0">
                <a:solidFill>
                  <a:srgbClr val="006400"/>
                </a:solidFill>
              </a:rPr>
              <a:t>-</a:t>
            </a:r>
            <a:r>
              <a:rPr lang="zh-TW" altLang="en-US" sz="2800" dirty="0">
                <a:solidFill>
                  <a:srgbClr val="006400"/>
                </a:solidFill>
              </a:rPr>
              <a:t>科園國小交換櫃</a:t>
            </a:r>
            <a:br>
              <a:rPr lang="en-US" altLang="zh-TW" sz="2800" dirty="0">
                <a:solidFill>
                  <a:srgbClr val="006400"/>
                </a:solidFill>
              </a:rPr>
            </a:br>
            <a:r>
              <a:rPr lang="en-US" altLang="zh-TW" sz="2800" dirty="0">
                <a:solidFill>
                  <a:srgbClr val="006400"/>
                </a:solidFill>
              </a:rPr>
              <a:t>                               TO-</a:t>
            </a:r>
            <a:r>
              <a:rPr lang="zh-TW" altLang="en-US" sz="2800" dirty="0">
                <a:solidFill>
                  <a:srgbClr val="006400"/>
                </a:solidFill>
              </a:rPr>
              <a:t>羅時傑主任</a:t>
            </a:r>
            <a:endParaRPr lang="en-US" altLang="zh-TW" sz="2800" dirty="0">
              <a:solidFill>
                <a:srgbClr val="006400"/>
              </a:solidFill>
            </a:endParaRPr>
          </a:p>
          <a:p>
            <a:r>
              <a:rPr lang="zh-TW" altLang="en-US" sz="2800" b="1" dirty="0">
                <a:solidFill>
                  <a:srgbClr val="00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掃描</a:t>
            </a:r>
            <a:r>
              <a:rPr lang="zh-TW" altLang="en-US" sz="2800" dirty="0">
                <a:solidFill>
                  <a:srgbClr val="006400"/>
                </a:solidFill>
              </a:rPr>
              <a:t>用印完成紙本</a:t>
            </a:r>
            <a:r>
              <a:rPr lang="en-US" altLang="zh-TW" sz="2800" dirty="0">
                <a:solidFill>
                  <a:srgbClr val="006400"/>
                </a:solidFill>
              </a:rPr>
              <a:t>Email</a:t>
            </a:r>
            <a:r>
              <a:rPr lang="zh-TW" altLang="en-US" sz="2800" dirty="0">
                <a:solidFill>
                  <a:srgbClr val="006400"/>
                </a:solidFill>
              </a:rPr>
              <a:t>：</a:t>
            </a:r>
            <a:r>
              <a:rPr lang="en-US" altLang="zh-TW" sz="2800" dirty="0">
                <a:solidFill>
                  <a:srgbClr val="006400"/>
                </a:solidFill>
                <a:hlinkClick r:id="rId3"/>
              </a:rPr>
              <a:t>kyps03@kyps.hc.edu.tw</a:t>
            </a:r>
            <a:br>
              <a:rPr lang="en-US" altLang="zh-TW" sz="2800" dirty="0">
                <a:solidFill>
                  <a:srgbClr val="006400"/>
                </a:solidFill>
              </a:rPr>
            </a:br>
            <a:r>
              <a:rPr lang="en-US" altLang="zh-TW" sz="2800" dirty="0">
                <a:solidFill>
                  <a:srgbClr val="006400"/>
                </a:solidFill>
              </a:rPr>
              <a:t>           Email -</a:t>
            </a:r>
            <a:r>
              <a:rPr lang="zh-TW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主旨</a:t>
            </a:r>
            <a:r>
              <a:rPr lang="zh-TW" altLang="en-US" sz="2800" dirty="0">
                <a:solidFill>
                  <a:srgbClr val="006400"/>
                </a:solidFill>
              </a:rPr>
              <a:t>： </a:t>
            </a:r>
            <a:r>
              <a:rPr lang="en-US" altLang="zh-TW" sz="2800" b="1" dirty="0">
                <a:solidFill>
                  <a:srgbClr val="00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</a:t>
            </a:r>
            <a:r>
              <a:rPr lang="zh-TW" altLang="en-US" sz="2800" dirty="0">
                <a:solidFill>
                  <a:srgbClr val="006400"/>
                </a:solidFill>
              </a:rPr>
              <a:t> </a:t>
            </a:r>
            <a:r>
              <a:rPr lang="zh-TW" altLang="en-US" sz="2800" dirty="0">
                <a:solidFill>
                  <a:srgbClr val="0000FF"/>
                </a:solidFill>
              </a:rPr>
              <a:t>科園國小教儲戶</a:t>
            </a:r>
            <a:r>
              <a:rPr lang="zh-TW" altLang="en-US" sz="2800" dirty="0">
                <a:solidFill>
                  <a:srgbClr val="006400"/>
                </a:solidFill>
              </a:rPr>
              <a:t>，</a:t>
            </a:r>
            <a:br>
              <a:rPr lang="en-US" altLang="zh-TW" sz="2800" dirty="0">
                <a:solidFill>
                  <a:srgbClr val="006400"/>
                </a:solidFill>
              </a:rPr>
            </a:br>
            <a:r>
              <a:rPr lang="zh-TW" altLang="en-US" sz="2800" dirty="0">
                <a:solidFill>
                  <a:srgbClr val="006400"/>
                </a:solidFill>
              </a:rPr>
              <a:t>                       </a:t>
            </a:r>
            <a:r>
              <a:rPr lang="zh-TW" alt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附件</a:t>
            </a:r>
            <a:r>
              <a:rPr lang="zh-TW" altLang="en-US" sz="2800" dirty="0">
                <a:solidFill>
                  <a:srgbClr val="006400"/>
                </a:solidFill>
              </a:rPr>
              <a:t>：</a:t>
            </a:r>
            <a:r>
              <a:rPr lang="zh-TW" altLang="en-US" sz="2600" dirty="0">
                <a:solidFill>
                  <a:srgbClr val="006400"/>
                </a:solidFill>
              </a:rPr>
              <a:t>兩</a:t>
            </a:r>
            <a:r>
              <a:rPr lang="zh-TW" altLang="en-US" sz="2800" b="1" dirty="0">
                <a:solidFill>
                  <a:srgbClr val="00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掃描</a:t>
            </a:r>
            <a:r>
              <a:rPr lang="zh-TW" altLang="en-US" sz="2600" dirty="0">
                <a:solidFill>
                  <a:srgbClr val="006400"/>
                </a:solidFill>
              </a:rPr>
              <a:t>檔名為如下</a:t>
            </a:r>
            <a:br>
              <a:rPr lang="en-US" altLang="zh-TW" sz="2600" dirty="0">
                <a:solidFill>
                  <a:srgbClr val="006400"/>
                </a:solidFill>
              </a:rPr>
            </a:br>
            <a:r>
              <a:rPr lang="zh-TW" altLang="en-US" sz="2600" dirty="0">
                <a:solidFill>
                  <a:srgbClr val="006400"/>
                </a:solidFill>
              </a:rPr>
              <a:t>                                      </a:t>
            </a:r>
            <a:r>
              <a:rPr lang="zh-TW" altLang="en-US" sz="2600" dirty="0">
                <a:solidFill>
                  <a:srgbClr val="00B0F0"/>
                </a:solidFill>
              </a:rPr>
              <a:t>科園成果</a:t>
            </a:r>
            <a:r>
              <a:rPr lang="en-US" altLang="zh-TW" sz="2600" dirty="0">
                <a:solidFill>
                  <a:srgbClr val="00B0F0"/>
                </a:solidFill>
              </a:rPr>
              <a:t>1-</a:t>
            </a:r>
            <a:r>
              <a:rPr lang="zh-TW" altLang="en-US" sz="2600" dirty="0">
                <a:solidFill>
                  <a:srgbClr val="00B0F0"/>
                </a:solidFill>
              </a:rPr>
              <a:t>勸募所得收支報告。</a:t>
            </a:r>
            <a:br>
              <a:rPr lang="en-US" altLang="zh-TW" sz="2600" dirty="0">
                <a:solidFill>
                  <a:srgbClr val="00B0F0"/>
                </a:solidFill>
              </a:rPr>
            </a:br>
            <a:r>
              <a:rPr lang="zh-TW" altLang="en-US" sz="2600" dirty="0">
                <a:solidFill>
                  <a:srgbClr val="00B0F0"/>
                </a:solidFill>
              </a:rPr>
              <a:t>                                      科園成果</a:t>
            </a:r>
            <a:r>
              <a:rPr lang="en-US" altLang="zh-TW" sz="2600" dirty="0">
                <a:solidFill>
                  <a:srgbClr val="00B0F0"/>
                </a:solidFill>
              </a:rPr>
              <a:t>2-</a:t>
            </a:r>
            <a:r>
              <a:rPr lang="zh-TW" altLang="en-US" sz="2600" dirty="0">
                <a:solidFill>
                  <a:srgbClr val="00B0F0"/>
                </a:solidFill>
              </a:rPr>
              <a:t>收支明細表。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46707EE-8C30-4AC5-AE2A-B38D2B4FA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8B4A0-6527-45E3-BEA2-4CCF6E6B446F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4834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E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39704" y="1844824"/>
            <a:ext cx="7772400" cy="1362075"/>
          </a:xfrm>
        </p:spPr>
        <p:txBody>
          <a:bodyPr/>
          <a:lstStyle/>
          <a:p>
            <a:r>
              <a:rPr lang="en-US" altLang="zh-TW" dirty="0">
                <a:solidFill>
                  <a:srgbClr val="C00000"/>
                </a:solidFill>
              </a:rPr>
              <a:t>1.</a:t>
            </a:r>
            <a:r>
              <a:rPr lang="zh-TW" altLang="en-US" dirty="0">
                <a:solidFill>
                  <a:srgbClr val="C00000"/>
                </a:solidFill>
              </a:rPr>
              <a:t>學校基本資料</a:t>
            </a:r>
            <a:r>
              <a:rPr lang="en-US" altLang="zh-TW" dirty="0">
                <a:solidFill>
                  <a:srgbClr val="C00000"/>
                </a:solidFill>
              </a:rPr>
              <a:t>-</a:t>
            </a:r>
            <a:r>
              <a:rPr lang="zh-TW" altLang="en-US" dirty="0">
                <a:solidFill>
                  <a:srgbClr val="C00000"/>
                </a:solidFill>
              </a:rPr>
              <a:t>更新了嗎</a:t>
            </a:r>
            <a:r>
              <a:rPr lang="en-US" altLang="zh-TW" dirty="0">
                <a:solidFill>
                  <a:srgbClr val="C00000"/>
                </a:solidFill>
              </a:rPr>
              <a:t>?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2313" y="2906712"/>
            <a:ext cx="7772400" cy="2671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sz="4000" dirty="0">
                <a:solidFill>
                  <a:srgbClr val="006400"/>
                </a:solidFill>
                <a:latin typeface="+mj-ea"/>
                <a:ea typeface="+mj-ea"/>
              </a:rPr>
              <a:t>承辦人</a:t>
            </a:r>
            <a:r>
              <a:rPr lang="zh-TW" altLang="en-US" sz="4000" dirty="0">
                <a:solidFill>
                  <a:srgbClr val="006400"/>
                </a:solidFill>
              </a:rPr>
              <a:t>姓名</a:t>
            </a:r>
            <a:endParaRPr lang="en-US" altLang="zh-TW" sz="4000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zh-TW" altLang="en-US" sz="4000" dirty="0">
                <a:solidFill>
                  <a:srgbClr val="006400"/>
                </a:solidFill>
              </a:rPr>
              <a:t>聯絡電話</a:t>
            </a:r>
            <a:r>
              <a:rPr lang="en-US" altLang="zh-TW" sz="4000" dirty="0">
                <a:solidFill>
                  <a:srgbClr val="006400"/>
                </a:solidFill>
              </a:rPr>
              <a:t>+</a:t>
            </a:r>
            <a:r>
              <a:rPr lang="zh-TW" altLang="en-US" sz="4000" dirty="0">
                <a:solidFill>
                  <a:srgbClr val="006400"/>
                </a:solidFill>
              </a:rPr>
              <a:t>分機</a:t>
            </a:r>
            <a:endParaRPr lang="en-US" altLang="zh-TW" sz="4000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zh-TW" altLang="en-US" sz="4000" dirty="0">
                <a:solidFill>
                  <a:srgbClr val="006400"/>
                </a:solidFill>
              </a:rPr>
              <a:t>電子郵件帳號</a:t>
            </a:r>
            <a:endParaRPr lang="en-US" altLang="zh-TW" sz="4000" dirty="0">
              <a:solidFill>
                <a:schemeClr val="tx1"/>
              </a:solidFill>
            </a:endParaRPr>
          </a:p>
        </p:txBody>
      </p:sp>
      <p:sp>
        <p:nvSpPr>
          <p:cNvPr id="17410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8286750" y="5578475"/>
            <a:ext cx="857250" cy="669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fld id="{05624FD5-EED9-49AC-B745-2015D9C93938}" type="slidenum">
              <a:rPr lang="en-US" altLang="zh-TW" sz="1400" b="0" smtClean="0"/>
              <a:pPr eaLnBrk="1" hangingPunct="1"/>
              <a:t>3</a:t>
            </a:fld>
            <a:endParaRPr lang="en-US" altLang="zh-TW" sz="1400" b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2015108"/>
            <a:ext cx="7200900" cy="728092"/>
          </a:xfrm>
        </p:spPr>
        <p:txBody>
          <a:bodyPr/>
          <a:lstStyle/>
          <a:p>
            <a:r>
              <a:rPr lang="en-US" altLang="zh-TW" sz="3600" b="1" dirty="0">
                <a:solidFill>
                  <a:srgbClr val="C00000"/>
                </a:solidFill>
              </a:rPr>
              <a:t>2.</a:t>
            </a:r>
            <a:r>
              <a:rPr lang="zh-TW" altLang="en-US" sz="3600" b="1" dirty="0">
                <a:solidFill>
                  <a:srgbClr val="C00000"/>
                </a:solidFill>
              </a:rPr>
              <a:t>重要法規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861894" y="3429000"/>
            <a:ext cx="7772400" cy="1481824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b="0" dirty="0">
                <a:solidFill>
                  <a:schemeClr val="accent5">
                    <a:lumMod val="50000"/>
                  </a:schemeClr>
                </a:solidFill>
                <a:hlinkClick r:id="rId3" action="ppaction://hlinkfile"/>
              </a:rPr>
              <a:t>各級學校扶助學生就學勸募條例</a:t>
            </a:r>
            <a:endParaRPr lang="en-US" altLang="zh-TW" sz="4000" b="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zh-TW" altLang="en-US" sz="4000" b="0" dirty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</a:pPr>
            <a:endParaRPr lang="en-US" altLang="zh-TW" sz="3600" dirty="0">
              <a:solidFill>
                <a:srgbClr val="0070C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8B4A0-6527-45E3-BEA2-4CCF6E6B446F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32" y="-9872"/>
            <a:ext cx="9143999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6779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罰則</a:t>
            </a:r>
            <a:endParaRPr dirty="0"/>
          </a:p>
          <a:p>
            <a:r>
              <a:rPr dirty="0"/>
              <a:t>第15條：挪用資金、未經許可勸募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萬元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</a:rPr>
              <a:t>~25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萬元</a:t>
            </a:r>
            <a:endParaRPr dirty="0"/>
          </a:p>
          <a:p>
            <a:r>
              <a:rPr dirty="0"/>
              <a:t>第16條：管理教育儲蓄戶的違規行為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萬元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</a:rPr>
              <a:t>~10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萬元</a:t>
            </a:r>
            <a:endParaRPr dirty="0"/>
          </a:p>
          <a:p>
            <a:r>
              <a:rPr dirty="0"/>
              <a:t>第17條：拒絕主管機關檢查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萬元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</a:rPr>
              <a:t>~5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萬元</a:t>
            </a:r>
            <a:endParaRPr dirty="0"/>
          </a:p>
          <a:p>
            <a:r>
              <a:rPr dirty="0"/>
              <a:t>第18條：未按規定公告或備查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千元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</a:rPr>
              <a:t>~1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萬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千元</a:t>
            </a:r>
            <a:endParaRPr dirty="0"/>
          </a:p>
          <a:p>
            <a:r>
              <a:rPr dirty="0"/>
              <a:t>第19條：其他違規情形須移送司法處理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移送司法機關</a:t>
            </a:r>
          </a:p>
          <a:p>
            <a:endParaRPr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2540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2015108"/>
            <a:ext cx="7200900" cy="728092"/>
          </a:xfrm>
        </p:spPr>
        <p:txBody>
          <a:bodyPr/>
          <a:lstStyle/>
          <a:p>
            <a:r>
              <a:rPr lang="en-US" altLang="zh-TW" sz="3600" b="1" dirty="0">
                <a:solidFill>
                  <a:srgbClr val="C00000"/>
                </a:solidFill>
              </a:rPr>
              <a:t>2.</a:t>
            </a:r>
            <a:r>
              <a:rPr lang="zh-TW" altLang="en-US" sz="3600" b="1" dirty="0">
                <a:solidFill>
                  <a:srgbClr val="C00000"/>
                </a:solidFill>
              </a:rPr>
              <a:t>重要法規</a:t>
            </a:r>
            <a:endParaRPr lang="zh-TW" alt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2852936"/>
            <a:ext cx="7920880" cy="15373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zh-TW" altLang="en-US" sz="4000" b="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sz="4000" b="0" dirty="0">
                <a:solidFill>
                  <a:schemeClr val="accent5">
                    <a:lumMod val="50000"/>
                  </a:schemeClr>
                </a:solidFill>
                <a:hlinkClick r:id="rId3" action="ppaction://hlinkfile"/>
              </a:rPr>
              <a:t>各級學校教育儲蓄戶管理小組組成及</a:t>
            </a:r>
            <a:endParaRPr lang="en-US" altLang="zh-TW" sz="4000" b="0" dirty="0">
              <a:solidFill>
                <a:schemeClr val="accent5">
                  <a:lumMod val="50000"/>
                </a:schemeClr>
              </a:solidFill>
              <a:hlinkClick r:id="rId3" action="ppaction://hlinkfile"/>
            </a:endParaRPr>
          </a:p>
          <a:p>
            <a:pPr marL="0" indent="0">
              <a:buNone/>
            </a:pPr>
            <a:r>
              <a:rPr lang="zh-TW" altLang="en-US" sz="4000" b="0" dirty="0">
                <a:solidFill>
                  <a:schemeClr val="accent5">
                    <a:lumMod val="50000"/>
                  </a:schemeClr>
                </a:solidFill>
                <a:hlinkClick r:id="rId3" action="ppaction://hlinkfile"/>
              </a:rPr>
              <a:t>運作辦法</a:t>
            </a:r>
            <a:r>
              <a:rPr lang="en-US" altLang="zh-TW" sz="4000" b="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zh-TW" alt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依條例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第八條第六項規定訂定之</a:t>
            </a:r>
            <a:r>
              <a:rPr lang="en-US" altLang="zh-TW" sz="4000" b="0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US" altLang="zh-TW" sz="3600" dirty="0">
              <a:solidFill>
                <a:srgbClr val="0070C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8B4A0-6527-45E3-BEA2-4CCF6E6B446F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9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979712" y="6093296"/>
            <a:ext cx="6224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TW" altLang="en-US" b="0" dirty="0">
                <a:solidFill>
                  <a:srgbClr val="FF0000"/>
                </a:solidFill>
              </a:rPr>
              <a:t>請承辦人再自行詳閱並確實依規辦理</a:t>
            </a:r>
          </a:p>
        </p:txBody>
      </p:sp>
    </p:spTree>
    <p:extLst>
      <p:ext uri="{BB962C8B-B14F-4D97-AF65-F5344CB8AC3E}">
        <p14:creationId xmlns:p14="http://schemas.microsoft.com/office/powerpoint/2010/main" val="1856044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E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fld id="{05624FD5-EED9-49AC-B745-2015D9C93938}" type="slidenum">
              <a:rPr lang="en-US" altLang="zh-TW" sz="1400" b="0" smtClean="0"/>
              <a:pPr eaLnBrk="1" hangingPunct="1"/>
              <a:t>7</a:t>
            </a:fld>
            <a:endParaRPr lang="en-US" altLang="zh-TW" sz="1400" b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350590" y="1902400"/>
            <a:ext cx="868590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 startAt="3"/>
            </a:pPr>
            <a:r>
              <a:rPr lang="en-US" altLang="zh-TW" sz="3600" dirty="0">
                <a:solidFill>
                  <a:srgbClr val="C00000"/>
                </a:solidFill>
                <a:latin typeface="+mj-ea"/>
                <a:ea typeface="+mj-ea"/>
              </a:rPr>
              <a:t>114</a:t>
            </a:r>
            <a:r>
              <a:rPr lang="zh-TW" altLang="en-US" sz="3600" dirty="0">
                <a:solidFill>
                  <a:srgbClr val="C00000"/>
                </a:solidFill>
                <a:latin typeface="+mj-ea"/>
                <a:ea typeface="+mj-ea"/>
              </a:rPr>
              <a:t>年</a:t>
            </a:r>
            <a:r>
              <a:rPr lang="en-US" altLang="zh-TW" sz="3600" dirty="0">
                <a:solidFill>
                  <a:srgbClr val="C00000"/>
                </a:solidFill>
                <a:latin typeface="+mj-ea"/>
                <a:ea typeface="+mj-ea"/>
              </a:rPr>
              <a:t>1~12</a:t>
            </a:r>
            <a:r>
              <a:rPr lang="zh-TW" altLang="en-US" sz="3600" dirty="0">
                <a:solidFill>
                  <a:srgbClr val="C00000"/>
                </a:solidFill>
                <a:latin typeface="+mj-ea"/>
                <a:ea typeface="+mj-ea"/>
              </a:rPr>
              <a:t>月帳戶明細尚未登錄學校</a:t>
            </a:r>
            <a:endParaRPr lang="en-US" altLang="zh-TW" sz="3600" dirty="0">
              <a:solidFill>
                <a:srgbClr val="C00000"/>
              </a:solidFill>
              <a:latin typeface="+mj-ea"/>
              <a:ea typeface="+mj-ea"/>
            </a:endParaRPr>
          </a:p>
          <a:p>
            <a:r>
              <a:rPr lang="zh-TW" altLang="en-US" sz="1600" dirty="0">
                <a:solidFill>
                  <a:srgbClr val="C00000"/>
                </a:solidFill>
                <a:latin typeface="+mj-ea"/>
                <a:ea typeface="+mj-ea"/>
              </a:rPr>
              <a:t>                                                                                                            </a:t>
            </a:r>
            <a:endParaRPr lang="en-US" altLang="zh-TW" sz="36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C618FFA-CC48-4140-A0A6-7E29E7C64527}"/>
              </a:ext>
            </a:extLst>
          </p:cNvPr>
          <p:cNvSpPr txBox="1"/>
          <p:nvPr/>
        </p:nvSpPr>
        <p:spPr>
          <a:xfrm>
            <a:off x="1115616" y="3645024"/>
            <a:ext cx="7056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200" b="0" dirty="0">
                <a:latin typeface="+mn-ea"/>
                <a:ea typeface="+mn-ea"/>
              </a:rPr>
              <a:t>1-11</a:t>
            </a:r>
            <a:r>
              <a:rPr lang="zh-TW" altLang="en-US" sz="4200" b="0" dirty="0">
                <a:latin typeface="+mn-ea"/>
                <a:ea typeface="+mn-ea"/>
              </a:rPr>
              <a:t>月大家都補登完成了</a:t>
            </a:r>
            <a:endParaRPr lang="en-US" altLang="zh-TW" sz="4200" b="0" dirty="0">
              <a:latin typeface="+mn-ea"/>
              <a:ea typeface="+mn-ea"/>
            </a:endParaRPr>
          </a:p>
          <a:p>
            <a:pPr algn="ctr"/>
            <a:r>
              <a:rPr lang="en-US" altLang="zh-TW" sz="4200" b="0" dirty="0">
                <a:latin typeface="+mn-ea"/>
                <a:ea typeface="+mn-ea"/>
              </a:rPr>
              <a:t>(</a:t>
            </a:r>
            <a:r>
              <a:rPr lang="zh-TW" altLang="en-US" sz="4200" b="0" dirty="0">
                <a:latin typeface="+mn-ea"/>
                <a:ea typeface="+mn-ea"/>
              </a:rPr>
              <a:t>提醒</a:t>
            </a:r>
            <a:r>
              <a:rPr lang="en-US" altLang="zh-TW" sz="4200" b="0" dirty="0">
                <a:latin typeface="+mn-ea"/>
                <a:ea typeface="+mn-ea"/>
              </a:rPr>
              <a:t>:</a:t>
            </a:r>
            <a:r>
              <a:rPr lang="zh-TW" altLang="en-US" sz="4200" b="0" dirty="0">
                <a:latin typeface="+mn-ea"/>
                <a:ea typeface="+mn-ea"/>
              </a:rPr>
              <a:t>依規應每月公開明細</a:t>
            </a:r>
            <a:r>
              <a:rPr lang="en-US" altLang="zh-TW" sz="4200" b="0" dirty="0">
                <a:latin typeface="+mn-ea"/>
                <a:ea typeface="+mn-ea"/>
              </a:rPr>
              <a:t>)</a:t>
            </a:r>
          </a:p>
          <a:p>
            <a:pPr algn="ctr"/>
            <a:r>
              <a:rPr lang="en-US" altLang="zh-TW" sz="4200" b="0" dirty="0">
                <a:latin typeface="+mn-ea"/>
                <a:ea typeface="+mn-ea"/>
              </a:rPr>
              <a:t>12</a:t>
            </a:r>
            <a:r>
              <a:rPr lang="zh-TW" altLang="en-US" sz="4200" b="0" dirty="0">
                <a:latin typeface="+mn-ea"/>
                <a:ea typeface="+mn-ea"/>
              </a:rPr>
              <a:t>月</a:t>
            </a:r>
            <a:r>
              <a:rPr lang="en-US" altLang="zh-TW" sz="4200" b="0" dirty="0">
                <a:latin typeface="+mn-ea"/>
                <a:ea typeface="+mn-ea"/>
              </a:rPr>
              <a:t>-</a:t>
            </a:r>
            <a:r>
              <a:rPr lang="zh-TW" altLang="en-US" sz="4200" b="0" dirty="0">
                <a:latin typeface="+mn-ea"/>
                <a:ea typeface="+mn-ea"/>
              </a:rPr>
              <a:t>下半年利息請記得登帳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fld id="{05624FD5-EED9-49AC-B745-2015D9C93938}" type="slidenum">
              <a:rPr lang="en-US" altLang="zh-TW" sz="1400" b="0" smtClean="0"/>
              <a:pPr eaLnBrk="1" hangingPunct="1"/>
              <a:t>8</a:t>
            </a:fld>
            <a:endParaRPr lang="en-US" altLang="zh-TW" sz="14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812939" y="189059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rgbClr val="C00000"/>
                </a:solidFill>
                <a:latin typeface="+mn-ea"/>
                <a:ea typeface="+mn-ea"/>
              </a:rPr>
              <a:t>4.</a:t>
            </a:r>
            <a:r>
              <a:rPr lang="zh-TW" altLang="en-US" sz="3600" dirty="0">
                <a:solidFill>
                  <a:srgbClr val="C00000"/>
                </a:solidFill>
                <a:latin typeface="+mn-ea"/>
                <a:ea typeface="+mn-ea"/>
              </a:rPr>
              <a:t>     </a:t>
            </a:r>
            <a:r>
              <a:rPr lang="en-US" altLang="zh-TW" sz="3600" dirty="0">
                <a:solidFill>
                  <a:srgbClr val="C00000"/>
                </a:solidFill>
                <a:latin typeface="+mn-ea"/>
                <a:ea typeface="+mn-ea"/>
              </a:rPr>
              <a:t>2025</a:t>
            </a:r>
            <a:r>
              <a:rPr lang="zh-TW" altLang="en-US" sz="3600" dirty="0">
                <a:solidFill>
                  <a:srgbClr val="C00000"/>
                </a:solidFill>
                <a:latin typeface="+mn-ea"/>
                <a:ea typeface="+mn-ea"/>
              </a:rPr>
              <a:t>年募款成果及敘獎</a:t>
            </a:r>
          </a:p>
        </p:txBody>
      </p:sp>
      <p:sp>
        <p:nvSpPr>
          <p:cNvPr id="10" name="矩形 9"/>
          <p:cNvSpPr/>
          <p:nvPr/>
        </p:nvSpPr>
        <p:spPr>
          <a:xfrm>
            <a:off x="899591" y="6293300"/>
            <a:ext cx="6984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zh-TW" altLang="en-US" sz="1800" dirty="0">
                <a:solidFill>
                  <a:srgbClr val="006400"/>
                </a:solidFill>
                <a:uFill>
                  <a:solidFill>
                    <a:srgbClr val="FF0000"/>
                  </a:solidFill>
                </a:uFill>
              </a:rPr>
              <a:t>依新竹市推動學校教育儲蓄戶督導與輔導實施計畫辦理敘獎</a:t>
            </a:r>
            <a:endParaRPr lang="en-US" altLang="zh-TW" sz="1800" dirty="0"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04DFDD5-B63C-43C1-BF4C-7C10DC4D69C9}"/>
              </a:ext>
            </a:extLst>
          </p:cNvPr>
          <p:cNvSpPr/>
          <p:nvPr/>
        </p:nvSpPr>
        <p:spPr>
          <a:xfrm>
            <a:off x="1043608" y="2382644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2800" b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b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 action="ppaction://hlinkfile"/>
              </a:rPr>
              <a:t>2025</a:t>
            </a:r>
            <a:r>
              <a:rPr lang="zh-TW" altLang="en-US" sz="3600" b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 action="ppaction://hlinkfile"/>
              </a:rPr>
              <a:t>年新竹市受贈總額</a:t>
            </a:r>
            <a:r>
              <a:rPr lang="en-US" altLang="zh-TW" sz="3600" b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4,438,668</a:t>
            </a:r>
            <a:r>
              <a:rPr lang="zh-TW" altLang="en-US" sz="3600" b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b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70214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E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1619670" y="2574056"/>
            <a:ext cx="5976666" cy="107157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altLang="zh-TW" sz="3600" b="1" dirty="0">
                <a:solidFill>
                  <a:srgbClr val="C00000"/>
                </a:solidFill>
                <a:latin typeface="+mj-ea"/>
                <a:ea typeface="+mj-ea"/>
              </a:rPr>
              <a:t>5.</a:t>
            </a:r>
            <a:r>
              <a:rPr lang="zh-TW" altLang="en-US" sz="3600" b="1" dirty="0">
                <a:solidFill>
                  <a:srgbClr val="C00000"/>
                </a:solidFill>
                <a:latin typeface="+mj-ea"/>
                <a:ea typeface="+mj-ea"/>
              </a:rPr>
              <a:t>    年度成果報告備查說明</a:t>
            </a:r>
            <a:endParaRPr lang="en-US" altLang="zh-TW" sz="36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741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fld id="{05624FD5-EED9-49AC-B745-2015D9C93938}" type="slidenum">
              <a:rPr lang="en-US" altLang="zh-TW" sz="1400" b="0" smtClean="0"/>
              <a:pPr eaLnBrk="1" hangingPunct="1"/>
              <a:t>9</a:t>
            </a:fld>
            <a:endParaRPr lang="en-US" altLang="zh-TW" sz="1400" b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1760" y="4797152"/>
            <a:ext cx="4433396" cy="69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3200" b="1">
                <a:solidFill>
                  <a:srgbClr val="80008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rgbClr val="80008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rgbClr val="80008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rgbClr val="80008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80008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80008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80008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80008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800080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</a:pPr>
            <a:r>
              <a:rPr lang="zh-TW" altLang="en-US" sz="2400" kern="0" dirty="0">
                <a:solidFill>
                  <a:srgbClr val="006400"/>
                </a:solidFill>
                <a:latin typeface="+mn-ea"/>
              </a:rPr>
              <a:t>中心學校</a:t>
            </a:r>
            <a:r>
              <a:rPr lang="en-US" altLang="zh-TW" sz="2400" kern="0" dirty="0">
                <a:solidFill>
                  <a:srgbClr val="006400"/>
                </a:solidFill>
                <a:latin typeface="+mn-ea"/>
              </a:rPr>
              <a:t>-</a:t>
            </a:r>
            <a:r>
              <a:rPr lang="zh-TW" altLang="en-US" sz="2400" kern="0" dirty="0">
                <a:solidFill>
                  <a:srgbClr val="006400"/>
                </a:solidFill>
                <a:latin typeface="+mn-ea"/>
              </a:rPr>
              <a:t>科園國小羅時傑主任</a:t>
            </a:r>
            <a:endParaRPr lang="en-US" altLang="zh-TW" sz="2400" kern="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87108174"/>
      </p:ext>
    </p:extLst>
  </p:cSld>
  <p:clrMapOvr>
    <a:masterClrMapping/>
  </p:clrMapOvr>
</p:sld>
</file>

<file path=ppt/theme/theme1.xml><?xml version="1.0" encoding="utf-8"?>
<a:theme xmlns:a="http://schemas.openxmlformats.org/drawingml/2006/main" name="2_預設簡報設計">
  <a:themeElements>
    <a:clrScheme name="2_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預設簡報設計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國教司(二科)向部長簡報</Template>
  <TotalTime>6430</TotalTime>
  <Words>890</Words>
  <Application>Microsoft Office PowerPoint</Application>
  <PresentationFormat>如螢幕大小 (4:3)</PresentationFormat>
  <Paragraphs>92</Paragraphs>
  <Slides>20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20</vt:i4>
      </vt:variant>
    </vt:vector>
  </HeadingPairs>
  <TitlesOfParts>
    <vt:vector size="30" baseType="lpstr">
      <vt:lpstr>微軟正黑體</vt:lpstr>
      <vt:lpstr>新細明體</vt:lpstr>
      <vt:lpstr>標楷體</vt:lpstr>
      <vt:lpstr>Century Gothic</vt:lpstr>
      <vt:lpstr>Franklin Gothic Book</vt:lpstr>
      <vt:lpstr>Times New Roman</vt:lpstr>
      <vt:lpstr>Wingdings 3</vt:lpstr>
      <vt:lpstr>2_預設簡報設計</vt:lpstr>
      <vt:lpstr>Crop</vt:lpstr>
      <vt:lpstr>切割線</vt:lpstr>
      <vt:lpstr>PowerPoint 簡報</vt:lpstr>
      <vt:lpstr>大綱</vt:lpstr>
      <vt:lpstr>1.學校基本資料-更新了嗎?</vt:lpstr>
      <vt:lpstr>2.重要法規</vt:lpstr>
      <vt:lpstr>PowerPoint 簡報</vt:lpstr>
      <vt:lpstr>2.重要法規</vt:lpstr>
      <vt:lpstr>PowerPoint 簡報</vt:lpstr>
      <vt:lpstr>PowerPoint 簡報</vt:lpstr>
      <vt:lpstr>PowerPoint 簡報</vt:lpstr>
      <vt:lpstr>PowerPoint 簡報</vt:lpstr>
      <vt:lpstr>1.進會計系統，輸入「114」年度</vt:lpstr>
      <vt:lpstr>2.點選「預算控制查詢作業」</vt:lpstr>
      <vt:lpstr>3. (1)子目起訖:教育儲蓄戶     (2)顯示包含為開立的請購單，打勾    </vt:lpstr>
      <vt:lpstr>4.需確認利息已登帳和留意(114年度)    餘額，與教儲戶網站資料需一致。 </vt:lpstr>
      <vt:lpstr>4-1.登入教育儲蓄戶，教儲戶網站的總餘額        必須與會計系統及市府提供的資料一致。</vt:lpstr>
      <vt:lpstr>5.登入教育儲蓄戶，教儲戶網站的金額必須與    會計系統及市府提供的資料一致。    (通常誤差來自於忘了輸入6月和12月的利息) </vt:lpstr>
      <vt:lpstr>6.教儲戶網站-帳戶明細-匯出報表(成果)    (1)成果1：匯出年度收支報告    (2)成果2：匯出帳戶明細</vt:lpstr>
      <vt:lpstr>成果1-核章後送至科園國小</vt:lpstr>
      <vt:lpstr>成果2-核章後送至科園國小</vt:lpstr>
      <vt:lpstr>請大家協助的地方~感恩</vt:lpstr>
    </vt:vector>
  </TitlesOfParts>
  <Company>moe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國教司業務簡報</dc:title>
  <dc:creator>moejsmpc</dc:creator>
  <cp:lastModifiedBy>KYPS</cp:lastModifiedBy>
  <cp:revision>567</cp:revision>
  <cp:lastPrinted>2024-12-25T06:11:27Z</cp:lastPrinted>
  <dcterms:created xsi:type="dcterms:W3CDTF">2008-05-02T02:58:32Z</dcterms:created>
  <dcterms:modified xsi:type="dcterms:W3CDTF">2025-12-24T01:21:35Z</dcterms:modified>
</cp:coreProperties>
</file>